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9" r:id="rId5"/>
    <p:sldId id="278" r:id="rId6"/>
    <p:sldId id="270" r:id="rId7"/>
    <p:sldId id="277" r:id="rId8"/>
    <p:sldId id="282" r:id="rId9"/>
    <p:sldId id="298" r:id="rId10"/>
    <p:sldId id="300" r:id="rId11"/>
    <p:sldId id="274" r:id="rId12"/>
    <p:sldId id="276" r:id="rId13"/>
    <p:sldId id="279" r:id="rId14"/>
    <p:sldId id="285" r:id="rId15"/>
    <p:sldId id="393" r:id="rId16"/>
    <p:sldId id="394" r:id="rId17"/>
    <p:sldId id="395" r:id="rId18"/>
    <p:sldId id="396" r:id="rId19"/>
    <p:sldId id="397" r:id="rId20"/>
    <p:sldId id="284" r:id="rId21"/>
    <p:sldId id="293" r:id="rId22"/>
    <p:sldId id="299" r:id="rId23"/>
    <p:sldId id="275" r:id="rId24"/>
    <p:sldId id="287" r:id="rId25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9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00" autoAdjust="0"/>
  </p:normalViewPr>
  <p:slideViewPr>
    <p:cSldViewPr snapToGrid="0">
      <p:cViewPr varScale="1">
        <p:scale>
          <a:sx n="85" d="100"/>
          <a:sy n="85" d="100"/>
        </p:scale>
        <p:origin x="59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rivallain" userId="fe366aeb-b697-4661-ac65-5a1c736bc67e" providerId="ADAL" clId="{DF2C5C3A-919A-4451-93BA-A9439112949B}"/>
    <pc:docChg chg="custSel addSld delSld modSld sldOrd">
      <pc:chgData name="alexandre rivallain" userId="fe366aeb-b697-4661-ac65-5a1c736bc67e" providerId="ADAL" clId="{DF2C5C3A-919A-4451-93BA-A9439112949B}" dt="2023-09-22T07:59:26.566" v="1677" actId="113"/>
      <pc:docMkLst>
        <pc:docMk/>
      </pc:docMkLst>
      <pc:sldChg chg="modSp">
        <pc:chgData name="alexandre rivallain" userId="fe366aeb-b697-4661-ac65-5a1c736bc67e" providerId="ADAL" clId="{DF2C5C3A-919A-4451-93BA-A9439112949B}" dt="2023-09-14T13:50:04.054" v="81" actId="1076"/>
        <pc:sldMkLst>
          <pc:docMk/>
          <pc:sldMk cId="3381352112" sldId="269"/>
        </pc:sldMkLst>
        <pc:spChg chg="mod">
          <ac:chgData name="alexandre rivallain" userId="fe366aeb-b697-4661-ac65-5a1c736bc67e" providerId="ADAL" clId="{DF2C5C3A-919A-4451-93BA-A9439112949B}" dt="2023-09-14T13:50:04.054" v="81" actId="1076"/>
          <ac:spMkLst>
            <pc:docMk/>
            <pc:sldMk cId="3381352112" sldId="269"/>
            <ac:spMk id="90" creationId="{00000000-0000-0000-0000-000000000000}"/>
          </ac:spMkLst>
        </pc:spChg>
      </pc:sldChg>
      <pc:sldChg chg="delSp modSp">
        <pc:chgData name="alexandre rivallain" userId="fe366aeb-b697-4661-ac65-5a1c736bc67e" providerId="ADAL" clId="{DF2C5C3A-919A-4451-93BA-A9439112949B}" dt="2023-09-14T15:13:26.702" v="1329" actId="20577"/>
        <pc:sldMkLst>
          <pc:docMk/>
          <pc:sldMk cId="1162353752" sldId="270"/>
        </pc:sldMkLst>
        <pc:spChg chg="del mod">
          <ac:chgData name="alexandre rivallain" userId="fe366aeb-b697-4661-ac65-5a1c736bc67e" providerId="ADAL" clId="{DF2C5C3A-919A-4451-93BA-A9439112949B}" dt="2023-09-14T13:50:26.026" v="83" actId="478"/>
          <ac:spMkLst>
            <pc:docMk/>
            <pc:sldMk cId="1162353752" sldId="270"/>
            <ac:spMk id="2" creationId="{EDD41B08-B34F-4309-B135-ABABA2CB3B48}"/>
          </ac:spMkLst>
        </pc:spChg>
        <pc:spChg chg="mod">
          <ac:chgData name="alexandre rivallain" userId="fe366aeb-b697-4661-ac65-5a1c736bc67e" providerId="ADAL" clId="{DF2C5C3A-919A-4451-93BA-A9439112949B}" dt="2023-09-14T13:50:37.460" v="104" actId="1076"/>
          <ac:spMkLst>
            <pc:docMk/>
            <pc:sldMk cId="1162353752" sldId="270"/>
            <ac:spMk id="5" creationId="{00000000-0000-0000-0000-000000000000}"/>
          </ac:spMkLst>
        </pc:spChg>
        <pc:spChg chg="mod">
          <ac:chgData name="alexandre rivallain" userId="fe366aeb-b697-4661-ac65-5a1c736bc67e" providerId="ADAL" clId="{DF2C5C3A-919A-4451-93BA-A9439112949B}" dt="2023-09-14T15:13:26.702" v="1329" actId="20577"/>
          <ac:spMkLst>
            <pc:docMk/>
            <pc:sldMk cId="1162353752" sldId="270"/>
            <ac:spMk id="6" creationId="{00000000-0000-0000-0000-000000000000}"/>
          </ac:spMkLst>
        </pc:spChg>
      </pc:sldChg>
      <pc:sldChg chg="add">
        <pc:chgData name="alexandre rivallain" userId="fe366aeb-b697-4661-ac65-5a1c736bc67e" providerId="ADAL" clId="{DF2C5C3A-919A-4451-93BA-A9439112949B}" dt="2023-09-22T07:56:36.959" v="1661"/>
        <pc:sldMkLst>
          <pc:docMk/>
          <pc:sldMk cId="3411979263" sldId="274"/>
        </pc:sldMkLst>
      </pc:sldChg>
      <pc:sldChg chg="modSp">
        <pc:chgData name="alexandre rivallain" userId="fe366aeb-b697-4661-ac65-5a1c736bc67e" providerId="ADAL" clId="{DF2C5C3A-919A-4451-93BA-A9439112949B}" dt="2023-09-14T15:56:06.748" v="1503" actId="5793"/>
        <pc:sldMkLst>
          <pc:docMk/>
          <pc:sldMk cId="1875725571" sldId="275"/>
        </pc:sldMkLst>
        <pc:spChg chg="mod">
          <ac:chgData name="alexandre rivallain" userId="fe366aeb-b697-4661-ac65-5a1c736bc67e" providerId="ADAL" clId="{DF2C5C3A-919A-4451-93BA-A9439112949B}" dt="2023-09-14T15:56:06.748" v="1503" actId="5793"/>
          <ac:spMkLst>
            <pc:docMk/>
            <pc:sldMk cId="1875725571" sldId="275"/>
            <ac:spMk id="2" creationId="{EDD41B08-B34F-4309-B135-ABABA2CB3B48}"/>
          </ac:spMkLst>
        </pc:spChg>
      </pc:sldChg>
      <pc:sldChg chg="add">
        <pc:chgData name="alexandre rivallain" userId="fe366aeb-b697-4661-ac65-5a1c736bc67e" providerId="ADAL" clId="{DF2C5C3A-919A-4451-93BA-A9439112949B}" dt="2023-09-22T07:56:52.963" v="1663"/>
        <pc:sldMkLst>
          <pc:docMk/>
          <pc:sldMk cId="3168821767" sldId="276"/>
        </pc:sldMkLst>
      </pc:sldChg>
      <pc:sldChg chg="delSp modSp">
        <pc:chgData name="alexandre rivallain" userId="fe366aeb-b697-4661-ac65-5a1c736bc67e" providerId="ADAL" clId="{DF2C5C3A-919A-4451-93BA-A9439112949B}" dt="2023-09-14T14:11:53.221" v="479" actId="1076"/>
        <pc:sldMkLst>
          <pc:docMk/>
          <pc:sldMk cId="429413288" sldId="277"/>
        </pc:sldMkLst>
        <pc:spChg chg="mod">
          <ac:chgData name="alexandre rivallain" userId="fe366aeb-b697-4661-ac65-5a1c736bc67e" providerId="ADAL" clId="{DF2C5C3A-919A-4451-93BA-A9439112949B}" dt="2023-09-14T14:11:53.221" v="479" actId="1076"/>
          <ac:spMkLst>
            <pc:docMk/>
            <pc:sldMk cId="429413288" sldId="277"/>
            <ac:spMk id="2" creationId="{EDD41B08-B34F-4309-B135-ABABA2CB3B48}"/>
          </ac:spMkLst>
        </pc:spChg>
        <pc:spChg chg="del">
          <ac:chgData name="alexandre rivallain" userId="fe366aeb-b697-4661-ac65-5a1c736bc67e" providerId="ADAL" clId="{DF2C5C3A-919A-4451-93BA-A9439112949B}" dt="2023-09-14T13:52:29.232" v="135" actId="478"/>
          <ac:spMkLst>
            <pc:docMk/>
            <pc:sldMk cId="429413288" sldId="277"/>
            <ac:spMk id="3" creationId="{00000000-0000-0000-0000-000000000000}"/>
          </ac:spMkLst>
        </pc:spChg>
        <pc:spChg chg="mod">
          <ac:chgData name="alexandre rivallain" userId="fe366aeb-b697-4661-ac65-5a1c736bc67e" providerId="ADAL" clId="{DF2C5C3A-919A-4451-93BA-A9439112949B}" dt="2023-09-14T14:11:50.644" v="478" actId="20577"/>
          <ac:spMkLst>
            <pc:docMk/>
            <pc:sldMk cId="429413288" sldId="277"/>
            <ac:spMk id="5" creationId="{00000000-0000-0000-0000-000000000000}"/>
          </ac:spMkLst>
        </pc:spChg>
        <pc:spChg chg="del mod">
          <ac:chgData name="alexandre rivallain" userId="fe366aeb-b697-4661-ac65-5a1c736bc67e" providerId="ADAL" clId="{DF2C5C3A-919A-4451-93BA-A9439112949B}" dt="2023-09-14T13:55:44.062" v="375" actId="478"/>
          <ac:spMkLst>
            <pc:docMk/>
            <pc:sldMk cId="429413288" sldId="277"/>
            <ac:spMk id="6" creationId="{00000000-0000-0000-0000-000000000000}"/>
          </ac:spMkLst>
        </pc:spChg>
      </pc:sldChg>
      <pc:sldChg chg="addSp delSp modSp">
        <pc:chgData name="alexandre rivallain" userId="fe366aeb-b697-4661-ac65-5a1c736bc67e" providerId="ADAL" clId="{DF2C5C3A-919A-4451-93BA-A9439112949B}" dt="2023-09-22T07:51:10.779" v="1660" actId="20577"/>
        <pc:sldMkLst>
          <pc:docMk/>
          <pc:sldMk cId="1777583298" sldId="278"/>
        </pc:sldMkLst>
        <pc:spChg chg="mod">
          <ac:chgData name="alexandre rivallain" userId="fe366aeb-b697-4661-ac65-5a1c736bc67e" providerId="ADAL" clId="{DF2C5C3A-919A-4451-93BA-A9439112949B}" dt="2023-09-22T07:51:10.779" v="1660" actId="20577"/>
          <ac:spMkLst>
            <pc:docMk/>
            <pc:sldMk cId="1777583298" sldId="278"/>
            <ac:spMk id="3" creationId="{41A6172E-1601-469F-B202-B682610DAD9B}"/>
          </ac:spMkLst>
        </pc:spChg>
        <pc:graphicFrameChg chg="add del">
          <ac:chgData name="alexandre rivallain" userId="fe366aeb-b697-4661-ac65-5a1c736bc67e" providerId="ADAL" clId="{DF2C5C3A-919A-4451-93BA-A9439112949B}" dt="2023-09-22T07:50:50.353" v="1640" actId="478"/>
          <ac:graphicFrameMkLst>
            <pc:docMk/>
            <pc:sldMk cId="1777583298" sldId="278"/>
            <ac:graphicFrameMk id="5" creationId="{72632ACF-E88C-4C38-8817-75340EA0A693}"/>
          </ac:graphicFrameMkLst>
        </pc:graphicFrameChg>
        <pc:graphicFrameChg chg="add del">
          <ac:chgData name="alexandre rivallain" userId="fe366aeb-b697-4661-ac65-5a1c736bc67e" providerId="ADAL" clId="{DF2C5C3A-919A-4451-93BA-A9439112949B}" dt="2023-09-14T15:55:13.228" v="1487" actId="478"/>
          <ac:graphicFrameMkLst>
            <pc:docMk/>
            <pc:sldMk cId="1777583298" sldId="278"/>
            <ac:graphicFrameMk id="5" creationId="{E1DB6CA1-72E5-42DA-AD4E-D202821739B9}"/>
          </ac:graphicFrameMkLst>
        </pc:graphicFrameChg>
      </pc:sldChg>
      <pc:sldChg chg="add">
        <pc:chgData name="alexandre rivallain" userId="fe366aeb-b697-4661-ac65-5a1c736bc67e" providerId="ADAL" clId="{DF2C5C3A-919A-4451-93BA-A9439112949B}" dt="2023-09-22T07:57:02.490" v="1665"/>
        <pc:sldMkLst>
          <pc:docMk/>
          <pc:sldMk cId="1019760275" sldId="279"/>
        </pc:sldMkLst>
      </pc:sldChg>
      <pc:sldChg chg="addSp delSp modSp">
        <pc:chgData name="alexandre rivallain" userId="fe366aeb-b697-4661-ac65-5a1c736bc67e" providerId="ADAL" clId="{DF2C5C3A-919A-4451-93BA-A9439112949B}" dt="2023-09-15T07:10:28.129" v="1540" actId="1076"/>
        <pc:sldMkLst>
          <pc:docMk/>
          <pc:sldMk cId="2555500635" sldId="282"/>
        </pc:sldMkLst>
        <pc:spChg chg="mod">
          <ac:chgData name="alexandre rivallain" userId="fe366aeb-b697-4661-ac65-5a1c736bc67e" providerId="ADAL" clId="{DF2C5C3A-919A-4451-93BA-A9439112949B}" dt="2023-09-15T07:10:26.316" v="1539" actId="313"/>
          <ac:spMkLst>
            <pc:docMk/>
            <pc:sldMk cId="2555500635" sldId="282"/>
            <ac:spMk id="3" creationId="{00000000-0000-0000-0000-000000000000}"/>
          </ac:spMkLst>
        </pc:spChg>
        <pc:spChg chg="add mod">
          <ac:chgData name="alexandre rivallain" userId="fe366aeb-b697-4661-ac65-5a1c736bc67e" providerId="ADAL" clId="{DF2C5C3A-919A-4451-93BA-A9439112949B}" dt="2023-09-14T14:49:21.611" v="967" actId="14100"/>
          <ac:spMkLst>
            <pc:docMk/>
            <pc:sldMk cId="2555500635" sldId="282"/>
            <ac:spMk id="6" creationId="{9FEC16E6-1D1C-4DCD-BABB-810127AF6A5B}"/>
          </ac:spMkLst>
        </pc:spChg>
        <pc:picChg chg="add mod">
          <ac:chgData name="alexandre rivallain" userId="fe366aeb-b697-4661-ac65-5a1c736bc67e" providerId="ADAL" clId="{DF2C5C3A-919A-4451-93BA-A9439112949B}" dt="2023-09-15T07:10:28.129" v="1540" actId="1076"/>
          <ac:picMkLst>
            <pc:docMk/>
            <pc:sldMk cId="2555500635" sldId="282"/>
            <ac:picMk id="4" creationId="{E878B2F7-85CA-4939-876C-9261F23FD09A}"/>
          </ac:picMkLst>
        </pc:picChg>
        <pc:picChg chg="del">
          <ac:chgData name="alexandre rivallain" userId="fe366aeb-b697-4661-ac65-5a1c736bc67e" providerId="ADAL" clId="{DF2C5C3A-919A-4451-93BA-A9439112949B}" dt="2023-09-14T14:30:21.042" v="504" actId="478"/>
          <ac:picMkLst>
            <pc:docMk/>
            <pc:sldMk cId="2555500635" sldId="282"/>
            <ac:picMk id="7" creationId="{8D38433B-F65F-451E-A842-C89499EA72AF}"/>
          </ac:picMkLst>
        </pc:picChg>
      </pc:sldChg>
      <pc:sldChg chg="add">
        <pc:chgData name="alexandre rivallain" userId="fe366aeb-b697-4661-ac65-5a1c736bc67e" providerId="ADAL" clId="{DF2C5C3A-919A-4451-93BA-A9439112949B}" dt="2023-09-22T07:57:14.510" v="1666"/>
        <pc:sldMkLst>
          <pc:docMk/>
          <pc:sldMk cId="2778620212" sldId="285"/>
        </pc:sldMkLst>
      </pc:sldChg>
      <pc:sldChg chg="modSp ord">
        <pc:chgData name="alexandre rivallain" userId="fe366aeb-b697-4661-ac65-5a1c736bc67e" providerId="ADAL" clId="{DF2C5C3A-919A-4451-93BA-A9439112949B}" dt="2023-09-14T15:55:29.793" v="1488"/>
        <pc:sldMkLst>
          <pc:docMk/>
          <pc:sldMk cId="481030724" sldId="293"/>
        </pc:sldMkLst>
        <pc:spChg chg="mod">
          <ac:chgData name="alexandre rivallain" userId="fe366aeb-b697-4661-ac65-5a1c736bc67e" providerId="ADAL" clId="{DF2C5C3A-919A-4451-93BA-A9439112949B}" dt="2023-09-14T14:12:12.024" v="480" actId="1076"/>
          <ac:spMkLst>
            <pc:docMk/>
            <pc:sldMk cId="481030724" sldId="293"/>
            <ac:spMk id="2" creationId="{EDD41B08-B34F-4309-B135-ABABA2CB3B48}"/>
          </ac:spMkLst>
        </pc:spChg>
      </pc:sldChg>
      <pc:sldChg chg="delSp modSp">
        <pc:chgData name="alexandre rivallain" userId="fe366aeb-b697-4661-ac65-5a1c736bc67e" providerId="ADAL" clId="{DF2C5C3A-919A-4451-93BA-A9439112949B}" dt="2023-09-14T14:51:49.964" v="1009" actId="14100"/>
        <pc:sldMkLst>
          <pc:docMk/>
          <pc:sldMk cId="3530641394" sldId="298"/>
        </pc:sldMkLst>
        <pc:spChg chg="mod">
          <ac:chgData name="alexandre rivallain" userId="fe366aeb-b697-4661-ac65-5a1c736bc67e" providerId="ADAL" clId="{DF2C5C3A-919A-4451-93BA-A9439112949B}" dt="2023-09-14T14:51:49.964" v="1009" actId="14100"/>
          <ac:spMkLst>
            <pc:docMk/>
            <pc:sldMk cId="3530641394" sldId="298"/>
            <ac:spMk id="2" creationId="{EDD41B08-B34F-4309-B135-ABABA2CB3B48}"/>
          </ac:spMkLst>
        </pc:spChg>
        <pc:spChg chg="del mod">
          <ac:chgData name="alexandre rivallain" userId="fe366aeb-b697-4661-ac65-5a1c736bc67e" providerId="ADAL" clId="{DF2C5C3A-919A-4451-93BA-A9439112949B}" dt="2023-09-14T14:51:40.604" v="1007" actId="478"/>
          <ac:spMkLst>
            <pc:docMk/>
            <pc:sldMk cId="3530641394" sldId="298"/>
            <ac:spMk id="4" creationId="{11F2FE10-FE38-41FD-96CD-655D4549A062}"/>
          </ac:spMkLst>
        </pc:spChg>
      </pc:sldChg>
      <pc:sldChg chg="delSp modSp">
        <pc:chgData name="alexandre rivallain" userId="fe366aeb-b697-4661-ac65-5a1c736bc67e" providerId="ADAL" clId="{DF2C5C3A-919A-4451-93BA-A9439112949B}" dt="2023-09-22T07:59:26.566" v="1677" actId="113"/>
        <pc:sldMkLst>
          <pc:docMk/>
          <pc:sldMk cId="2789164210" sldId="299"/>
        </pc:sldMkLst>
        <pc:spChg chg="mod">
          <ac:chgData name="alexandre rivallain" userId="fe366aeb-b697-4661-ac65-5a1c736bc67e" providerId="ADAL" clId="{DF2C5C3A-919A-4451-93BA-A9439112949B}" dt="2023-09-22T07:59:26.566" v="1677" actId="113"/>
          <ac:spMkLst>
            <pc:docMk/>
            <pc:sldMk cId="2789164210" sldId="299"/>
            <ac:spMk id="2" creationId="{EDD41B08-B34F-4309-B135-ABABA2CB3B48}"/>
          </ac:spMkLst>
        </pc:spChg>
        <pc:spChg chg="del mod">
          <ac:chgData name="alexandre rivallain" userId="fe366aeb-b697-4661-ac65-5a1c736bc67e" providerId="ADAL" clId="{DF2C5C3A-919A-4451-93BA-A9439112949B}" dt="2023-09-22T07:59:12.586" v="1676" actId="478"/>
          <ac:spMkLst>
            <pc:docMk/>
            <pc:sldMk cId="2789164210" sldId="299"/>
            <ac:spMk id="3" creationId="{10DDA335-75BD-4AD9-AF1E-4DFCC2D7BF3C}"/>
          </ac:spMkLst>
        </pc:spChg>
        <pc:spChg chg="del">
          <ac:chgData name="alexandre rivallain" userId="fe366aeb-b697-4661-ac65-5a1c736bc67e" providerId="ADAL" clId="{DF2C5C3A-919A-4451-93BA-A9439112949B}" dt="2023-09-22T07:59:07.640" v="1674" actId="478"/>
          <ac:spMkLst>
            <pc:docMk/>
            <pc:sldMk cId="2789164210" sldId="299"/>
            <ac:spMk id="5" creationId="{432E80DD-921E-427C-B4CF-FDFB0BA1BE30}"/>
          </ac:spMkLst>
        </pc:spChg>
      </pc:sldChg>
      <pc:sldChg chg="modSp add">
        <pc:chgData name="alexandre rivallain" userId="fe366aeb-b697-4661-ac65-5a1c736bc67e" providerId="ADAL" clId="{DF2C5C3A-919A-4451-93BA-A9439112949B}" dt="2023-09-14T14:53:09.144" v="1013" actId="20577"/>
        <pc:sldMkLst>
          <pc:docMk/>
          <pc:sldMk cId="790466515" sldId="300"/>
        </pc:sldMkLst>
        <pc:spChg chg="mod">
          <ac:chgData name="alexandre rivallain" userId="fe366aeb-b697-4661-ac65-5a1c736bc67e" providerId="ADAL" clId="{DF2C5C3A-919A-4451-93BA-A9439112949B}" dt="2023-09-14T14:53:09.144" v="1013" actId="20577"/>
          <ac:spMkLst>
            <pc:docMk/>
            <pc:sldMk cId="790466515" sldId="300"/>
            <ac:spMk id="2" creationId="{EDD41B08-B34F-4309-B135-ABABA2CB3B48}"/>
          </ac:spMkLst>
        </pc:spChg>
      </pc:sldChg>
      <pc:sldChg chg="add del">
        <pc:chgData name="alexandre rivallain" userId="fe366aeb-b697-4661-ac65-5a1c736bc67e" providerId="ADAL" clId="{DF2C5C3A-919A-4451-93BA-A9439112949B}" dt="2023-09-22T07:56:55.346" v="1664" actId="2696"/>
        <pc:sldMkLst>
          <pc:docMk/>
          <pc:sldMk cId="107255296" sldId="301"/>
        </pc:sldMkLst>
      </pc:sldChg>
      <pc:sldChg chg="add">
        <pc:chgData name="alexandre rivallain" userId="fe366aeb-b697-4661-ac65-5a1c736bc67e" providerId="ADAL" clId="{DF2C5C3A-919A-4451-93BA-A9439112949B}" dt="2023-09-22T07:57:23.172" v="1667"/>
        <pc:sldMkLst>
          <pc:docMk/>
          <pc:sldMk cId="4289061464" sldId="393"/>
        </pc:sldMkLst>
      </pc:sldChg>
      <pc:sldChg chg="add">
        <pc:chgData name="alexandre rivallain" userId="fe366aeb-b697-4661-ac65-5a1c736bc67e" providerId="ADAL" clId="{DF2C5C3A-919A-4451-93BA-A9439112949B}" dt="2023-09-22T07:57:31.632" v="1668"/>
        <pc:sldMkLst>
          <pc:docMk/>
          <pc:sldMk cId="3758631882" sldId="394"/>
        </pc:sldMkLst>
      </pc:sldChg>
      <pc:sldChg chg="add ord">
        <pc:chgData name="alexandre rivallain" userId="fe366aeb-b697-4661-ac65-5a1c736bc67e" providerId="ADAL" clId="{DF2C5C3A-919A-4451-93BA-A9439112949B}" dt="2023-09-22T07:58:01.674" v="1671"/>
        <pc:sldMkLst>
          <pc:docMk/>
          <pc:sldMk cId="3158481816" sldId="395"/>
        </pc:sldMkLst>
      </pc:sldChg>
      <pc:sldChg chg="add">
        <pc:chgData name="alexandre rivallain" userId="fe366aeb-b697-4661-ac65-5a1c736bc67e" providerId="ADAL" clId="{DF2C5C3A-919A-4451-93BA-A9439112949B}" dt="2023-09-22T07:57:48.307" v="1670"/>
        <pc:sldMkLst>
          <pc:docMk/>
          <pc:sldMk cId="1450731548" sldId="396"/>
        </pc:sldMkLst>
      </pc:sldChg>
      <pc:sldChg chg="add">
        <pc:chgData name="alexandre rivallain" userId="fe366aeb-b697-4661-ac65-5a1c736bc67e" providerId="ADAL" clId="{DF2C5C3A-919A-4451-93BA-A9439112949B}" dt="2023-09-22T07:58:09.295" v="1672"/>
        <pc:sldMkLst>
          <pc:docMk/>
          <pc:sldMk cId="841869678" sldId="39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5619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5619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470B480B-6FCD-4DF1-8699-FEDA410899B3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044"/>
            <a:ext cx="2946247" cy="495619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826" y="9377044"/>
            <a:ext cx="2946246" cy="495619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B6DC2409-B7F7-4B34-95A0-22DC1A3762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740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5348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5348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3A31A1C6-FC76-499E-BBC4-FF165ACEE8AF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5" tIns="45907" rIns="91815" bIns="4590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815" tIns="45907" rIns="91815" bIns="45907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60" cy="495347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2" y="9377317"/>
            <a:ext cx="2945660" cy="495347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186BFBA1-2001-45E7-AB23-60AD13E3E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43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55908" y="5536892"/>
            <a:ext cx="5251882" cy="4529847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6223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323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960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0f460a760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0f460a760d_0_7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/>
          </a:p>
        </p:txBody>
      </p:sp>
      <p:sp>
        <p:nvSpPr>
          <p:cNvPr id="129" name="Google Shape;129;g20f460a760d_0_7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540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059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FBA1-2001-45E7-AB23-60AD13E3EE6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76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91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r>
              <a:rPr lang="fr-FR" dirty="0"/>
              <a:t> </a:t>
            </a:r>
          </a:p>
          <a:p>
            <a:endParaRPr dirty="0"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27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 dirty="0"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50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 dirty="0"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455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 dirty="0"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22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53817-7382-418D-A3C2-3F54FBB9394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28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460a76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438275"/>
            <a:ext cx="6900863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460a760d_0_21:notes"/>
          <p:cNvSpPr txBox="1">
            <a:spLocks noGrp="1"/>
          </p:cNvSpPr>
          <p:nvPr>
            <p:ph type="body" idx="1"/>
          </p:nvPr>
        </p:nvSpPr>
        <p:spPr>
          <a:xfrm>
            <a:off x="655907" y="5536893"/>
            <a:ext cx="5251840" cy="4529775"/>
          </a:xfrm>
          <a:prstGeom prst="rect">
            <a:avLst/>
          </a:prstGeom>
        </p:spPr>
        <p:txBody>
          <a:bodyPr spcFirstLastPara="1" wrap="square" lIns="91875" tIns="45938" rIns="91875" bIns="45938" anchor="t" anchorCtr="0">
            <a:noAutofit/>
          </a:bodyPr>
          <a:lstStyle/>
          <a:p>
            <a:endParaRPr/>
          </a:p>
        </p:txBody>
      </p:sp>
      <p:sp>
        <p:nvSpPr>
          <p:cNvPr id="96" name="Google Shape;96;g20f460a760d_0_21:notes"/>
          <p:cNvSpPr txBox="1">
            <a:spLocks noGrp="1"/>
          </p:cNvSpPr>
          <p:nvPr>
            <p:ph type="sldNum" idx="12"/>
          </p:nvPr>
        </p:nvSpPr>
        <p:spPr>
          <a:xfrm>
            <a:off x="3717314" y="10927539"/>
            <a:ext cx="2844965" cy="577712"/>
          </a:xfrm>
          <a:prstGeom prst="rect">
            <a:avLst/>
          </a:prstGeom>
        </p:spPr>
        <p:txBody>
          <a:bodyPr spcFirstLastPara="1" wrap="square" lIns="91875" tIns="45938" rIns="91875" bIns="45938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-FR"/>
              <a:pPr>
                <a:buClr>
                  <a:srgbClr val="000000"/>
                </a:buClr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35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2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22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22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68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43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16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33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46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672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12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11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6BCC1-EB7E-445A-B853-D90DF25F3FAA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419F7-AAF9-455B-90AF-5C4F75E751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7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hyperlink" Target="https://us02web.zoom.us/j/81455796370?pwd=T2h4R3hSYXpYKzJjZEVRM3ZyVUE3UT09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UTdtBhfPFYfHLR9x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assinversant.org/appel-a-contribution-du-rese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assinversant.org/secheresse-les-membres-de-laneb-sont-sur-le-pont/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ssinversant.org/groupe-de-travail-secheresse-du-3-avril-202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assinversant.org/laneb-participe-au-cash-comite-danticipation-et-de-suivi-hydrologiqu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bassinversant.org/vigieau-lancement-de-la-plateforme-visant-a-mieux-informer-sur-les-restrictions-deaux-en-franc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74" y="276275"/>
            <a:ext cx="4546129" cy="226974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411906" y="2822290"/>
            <a:ext cx="11368188" cy="280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00B0F0"/>
              </a:buClr>
              <a:buSzPts val="4400"/>
            </a:pPr>
            <a:r>
              <a:rPr lang="fr-FR" sz="44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Groupe de Travail «Gestion de la ressource en eau/Sécheresse »</a:t>
            </a:r>
            <a:br>
              <a:rPr lang="fr-FR" sz="44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32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Séance 5</a:t>
            </a:r>
          </a:p>
          <a:p>
            <a:pPr lvl="0" algn="ctr">
              <a:lnSpc>
                <a:spcPct val="90000"/>
              </a:lnSpc>
              <a:buClr>
                <a:srgbClr val="00B0F0"/>
              </a:buClr>
              <a:buSzPts val="4400"/>
            </a:pPr>
            <a:r>
              <a:rPr lang="fr-FR" sz="28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Vendredi 22 septembre - 11h à 12h30</a:t>
            </a:r>
            <a:br>
              <a:rPr lang="fr-FR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2876" y="6184508"/>
            <a:ext cx="6096000" cy="38647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33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232333"/>
                </a:solidFill>
                <a:latin typeface="Arial"/>
                <a:ea typeface="Arial"/>
                <a:cs typeface="Arial"/>
                <a:sym typeface="Arial"/>
              </a:rPr>
              <a:t>823695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352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"/>
          <p:cNvSpPr txBox="1">
            <a:spLocks/>
          </p:cNvSpPr>
          <p:nvPr/>
        </p:nvSpPr>
        <p:spPr>
          <a:xfrm>
            <a:off x="792076" y="4541633"/>
            <a:ext cx="4349091" cy="1529946"/>
          </a:xfrm>
          <a:prstGeom prst="rect">
            <a:avLst/>
          </a:prstGeom>
          <a:ln w="12700">
            <a:miter lim="400000"/>
          </a:ln>
        </p:spPr>
        <p:txBody>
          <a:bodyPr vert="horz" lIns="35719" tIns="35719" rIns="35719" bIns="35719" rtlCol="0" anchor="t" anchorCtr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0B3470"/>
              </a:buClr>
              <a:buSzPct val="100000"/>
              <a:buFont typeface="Wingdings" charset="2"/>
              <a:buChar char="§"/>
              <a:defRPr lang="fr-FR" sz="2800" kern="1200" dirty="0" smtClean="0">
                <a:solidFill>
                  <a:srgbClr val="0B3470"/>
                </a:solidFill>
                <a:latin typeface="Ubuntu-Medium"/>
                <a:ea typeface="+mn-ea"/>
                <a:cs typeface="Ubuntu-Medium"/>
              </a:defRPr>
            </a:lvl1pPr>
            <a:lvl2pPr marL="742950" indent="-285750" algn="l" defTabSz="457200" rtl="0" eaLnBrk="1" latinLnBrk="0" hangingPunct="1">
              <a:spcBef>
                <a:spcPts val="2400"/>
              </a:spcBef>
              <a:buClrTx/>
              <a:buFont typeface="Arial"/>
              <a:buChar char="•"/>
              <a:defRPr sz="2400" b="0" i="0" u="none" strike="noStrike" kern="1200" cap="none" spc="0" baseline="0" dirty="0">
                <a:solidFill>
                  <a:srgbClr val="0B3470"/>
                </a:solidFill>
                <a:uFillTx/>
                <a:latin typeface="Ubuntu-Light"/>
                <a:ea typeface="Helvetica Neue"/>
                <a:cs typeface="Ubuntu-Light"/>
                <a:sym typeface="Helvetica Neue"/>
              </a:defRPr>
            </a:lvl2pPr>
            <a:lvl3pPr marL="1143000" indent="-228600" algn="l" defTabSz="457200" rtl="0" eaLnBrk="1" latinLnBrk="0" hangingPunct="1">
              <a:spcBef>
                <a:spcPts val="2400"/>
              </a:spcBef>
              <a:buFont typeface="Arial"/>
              <a:buChar char="•"/>
              <a:defRPr sz="2400" kern="1200" dirty="0">
                <a:solidFill>
                  <a:srgbClr val="018B77"/>
                </a:solidFill>
                <a:latin typeface="Ubuntu-Light"/>
                <a:ea typeface="+mn-ea"/>
                <a:cs typeface="Ubuntu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dirty="0">
                <a:solidFill>
                  <a:srgbClr val="00475F"/>
                </a:solidFill>
                <a:latin typeface="FinalSix Black" pitchFamily="2" charset="77"/>
                <a:cs typeface="+mn-cs"/>
              </a:rPr>
              <a:t>Étude prospective des effets du changement climatique sur la ressource en eau du b</a:t>
            </a:r>
            <a:r>
              <a:rPr lang="fr-FR" sz="2200" b="1" dirty="0">
                <a:solidFill>
                  <a:srgbClr val="00475F"/>
                </a:solidFill>
                <a:latin typeface="FinalSix Black" pitchFamily="2" charset="77"/>
                <a:cs typeface="+mn-cs"/>
                <a:sym typeface="Helvetica Neue"/>
              </a:rPr>
              <a:t>assin versant de la </a:t>
            </a:r>
            <a:r>
              <a:rPr lang="fr-FR" sz="2200" b="1" dirty="0" err="1">
                <a:solidFill>
                  <a:srgbClr val="00475F"/>
                </a:solidFill>
                <a:latin typeface="FinalSix Black" pitchFamily="2" charset="77"/>
                <a:cs typeface="+mn-cs"/>
                <a:sym typeface="Helvetica Neue"/>
              </a:rPr>
              <a:t>Seugne</a:t>
            </a:r>
            <a:endParaRPr lang="fr-FR" sz="2200" b="1" dirty="0">
              <a:solidFill>
                <a:srgbClr val="00475F"/>
              </a:solidFill>
              <a:latin typeface="FinalSix Black" pitchFamily="2" charset="77"/>
              <a:cs typeface="+mn-cs"/>
              <a:sym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794" y="1302214"/>
            <a:ext cx="4713512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47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41093" indent="-24109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475F"/>
                </a:solidFill>
                <a:latin typeface="FinalSix Book" panose="00000500000000000000" pitchFamily="2" charset="0"/>
                <a:cs typeface="Ubuntu-Medium"/>
              </a:rPr>
              <a:t>PTGE lancé en 2017, </a:t>
            </a:r>
            <a:r>
              <a:rPr lang="fr-FR" sz="1600" b="1" dirty="0" err="1">
                <a:solidFill>
                  <a:srgbClr val="00475F"/>
                </a:solidFill>
                <a:latin typeface="FinalSix Book" panose="00000500000000000000" pitchFamily="2" charset="0"/>
                <a:cs typeface="Ubuntu-Medium"/>
              </a:rPr>
              <a:t>co-porté</a:t>
            </a:r>
            <a:r>
              <a:rPr lang="fr-FR" sz="1600" b="1" dirty="0">
                <a:solidFill>
                  <a:srgbClr val="00475F"/>
                </a:solidFill>
                <a:latin typeface="FinalSix Book" panose="00000500000000000000" pitchFamily="2" charset="0"/>
                <a:cs typeface="Ubuntu-Medium"/>
              </a:rPr>
              <a:t> par l’EPTB</a:t>
            </a:r>
          </a:p>
          <a:p>
            <a:pPr marL="241093" indent="-24109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475F"/>
                </a:solidFill>
                <a:latin typeface="FinalSix Book" panose="00000500000000000000" pitchFamily="2" charset="0"/>
                <a:cs typeface="Ubuntu-Medium"/>
              </a:rPr>
              <a:t>Diagnostic validé en février 2022</a:t>
            </a:r>
          </a:p>
          <a:p>
            <a:pPr marL="241093" indent="-24109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475F"/>
                </a:solidFill>
                <a:latin typeface="FinalSix Book" panose="00000500000000000000" pitchFamily="2" charset="0"/>
                <a:cs typeface="Ubuntu-Medium"/>
              </a:rPr>
              <a:t>Stratégie/Programme d’actions en cours d’élaboration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1192" r="330" b="4349"/>
          <a:stretch/>
        </p:blipFill>
        <p:spPr>
          <a:xfrm>
            <a:off x="0" y="-20662"/>
            <a:ext cx="6537293" cy="4222000"/>
          </a:xfrm>
          <a:prstGeom prst="rect">
            <a:avLst/>
          </a:prstGeom>
          <a:ln w="28575">
            <a:noFill/>
          </a:ln>
          <a:effectLst/>
        </p:spPr>
      </p:pic>
      <p:cxnSp>
        <p:nvCxnSpPr>
          <p:cNvPr id="16" name="Connecteur droit 15"/>
          <p:cNvCxnSpPr>
            <a:endCxn id="14" idx="3"/>
          </p:cNvCxnSpPr>
          <p:nvPr/>
        </p:nvCxnSpPr>
        <p:spPr>
          <a:xfrm flipV="1">
            <a:off x="2905125" y="2090338"/>
            <a:ext cx="3632168" cy="1252937"/>
          </a:xfrm>
          <a:prstGeom prst="line">
            <a:avLst/>
          </a:prstGeom>
          <a:ln w="19050">
            <a:solidFill>
              <a:srgbClr val="00475F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799592" y="850752"/>
            <a:ext cx="355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475F"/>
                </a:solidFill>
                <a:latin typeface="FinalSix Black" panose="00000900000000000000" pitchFamily="2" charset="0"/>
              </a:rPr>
              <a:t>Bassin versant de la </a:t>
            </a:r>
            <a:r>
              <a:rPr lang="fr-FR" b="1" dirty="0" err="1">
                <a:solidFill>
                  <a:srgbClr val="00475F"/>
                </a:solidFill>
                <a:latin typeface="FinalSix Black" panose="00000900000000000000" pitchFamily="2" charset="0"/>
              </a:rPr>
              <a:t>Seugne</a:t>
            </a:r>
            <a:endParaRPr lang="fr-FR" b="1" dirty="0">
              <a:solidFill>
                <a:srgbClr val="00475F"/>
              </a:solidFill>
              <a:latin typeface="FinalSix Black" panose="00000900000000000000" pitchFamily="2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0" t="81538" r="1732" b="8859"/>
          <a:stretch/>
        </p:blipFill>
        <p:spPr>
          <a:xfrm>
            <a:off x="0" y="3802684"/>
            <a:ext cx="1101012" cy="429208"/>
          </a:xfrm>
          <a:prstGeom prst="rect">
            <a:avLst/>
          </a:prstGeom>
          <a:ln w="28575"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234473" y="3564938"/>
            <a:ext cx="1575321" cy="776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836237" y="360084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475F"/>
                </a:solidFill>
                <a:latin typeface="FinalSix Black" panose="00000900000000000000" pitchFamily="2" charset="0"/>
              </a:rPr>
              <a:t>Objectifs de l’étude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17631" y="4047150"/>
            <a:ext cx="5695404" cy="1128514"/>
          </a:xfrm>
          <a:prstGeom prst="rect">
            <a:avLst/>
          </a:prstGeom>
          <a:gradFill flip="none" rotWithShape="1">
            <a:gsLst>
              <a:gs pos="0">
                <a:srgbClr val="8CC978">
                  <a:tint val="66000"/>
                  <a:satMod val="160000"/>
                </a:srgbClr>
              </a:gs>
              <a:gs pos="50000">
                <a:srgbClr val="8CC978">
                  <a:tint val="44500"/>
                  <a:satMod val="160000"/>
                </a:srgbClr>
              </a:gs>
              <a:gs pos="100000">
                <a:srgbClr val="8CC97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spcBef>
                <a:spcPts val="422"/>
              </a:spcBef>
            </a:pPr>
            <a:r>
              <a:rPr lang="fr-FR" sz="1600" dirty="0">
                <a:latin typeface="FinalSix Book" panose="00000500000000000000" pitchFamily="2" charset="0"/>
              </a:rPr>
              <a:t>Apporter des éléments de connaissance et d’</a:t>
            </a:r>
            <a:r>
              <a:rPr lang="fr-FR" sz="1600" dirty="0">
                <a:latin typeface="FinalSix Black" panose="00000900000000000000" pitchFamily="2" charset="0"/>
              </a:rPr>
              <a:t>aide à la décision </a:t>
            </a:r>
            <a:r>
              <a:rPr lang="fr-FR" sz="1600" dirty="0">
                <a:latin typeface="FinalSix Book" panose="00000500000000000000" pitchFamily="2" charset="0"/>
              </a:rPr>
              <a:t>aux acteurs du PTGE</a:t>
            </a:r>
          </a:p>
          <a:p>
            <a:pPr algn="just">
              <a:spcBef>
                <a:spcPts val="422"/>
              </a:spcBef>
            </a:pPr>
            <a:r>
              <a:rPr lang="fr-FR" sz="1600" dirty="0">
                <a:latin typeface="FinalSix Book" panose="00000500000000000000" pitchFamily="2" charset="0"/>
              </a:rPr>
              <a:t>Simuler des futurs climatiques possibles, projeter des usages, comparer des scénarios (travail en relatif)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206754" y="5329608"/>
            <a:ext cx="5406281" cy="584775"/>
          </a:xfrm>
          <a:prstGeom prst="rect">
            <a:avLst/>
          </a:prstGeom>
          <a:gradFill flip="none" rotWithShape="1">
            <a:gsLst>
              <a:gs pos="0">
                <a:srgbClr val="FF7171">
                  <a:tint val="66000"/>
                  <a:satMod val="160000"/>
                </a:srgbClr>
              </a:gs>
              <a:gs pos="50000">
                <a:srgbClr val="FF7171">
                  <a:tint val="44500"/>
                  <a:satMod val="160000"/>
                </a:srgbClr>
              </a:gs>
              <a:gs pos="100000">
                <a:srgbClr val="FF717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422"/>
              </a:spcBef>
            </a:pPr>
            <a:r>
              <a:rPr lang="fr-FR" sz="1600" dirty="0">
                <a:latin typeface="FinalSix Book" panose="00000500000000000000" pitchFamily="2" charset="0"/>
              </a:rPr>
              <a:t>On ne cherche pas à définir des valeurs précises (≠ définition d’un DOE ou d’un VP, étude d’impact)</a:t>
            </a:r>
          </a:p>
        </p:txBody>
      </p:sp>
    </p:spTree>
    <p:extLst>
      <p:ext uri="{BB962C8B-B14F-4D97-AF65-F5344CB8AC3E}">
        <p14:creationId xmlns:p14="http://schemas.microsoft.com/office/powerpoint/2010/main" val="101976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0068" y="5323563"/>
            <a:ext cx="10952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7362648" y="2011965"/>
            <a:ext cx="422613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600" b="1" u="sng" dirty="0">
                <a:solidFill>
                  <a:srgbClr val="00475F"/>
                </a:solidFill>
                <a:latin typeface="FinalSix Black" pitchFamily="2" charset="77"/>
              </a:rPr>
              <a:t>modèle</a:t>
            </a:r>
            <a:r>
              <a:rPr lang="fr-FR" sz="1600" b="1" u="sng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sz="1600" b="1" u="sng" dirty="0">
                <a:solidFill>
                  <a:srgbClr val="00475F"/>
                </a:solidFill>
                <a:latin typeface="FinalSix Black" pitchFamily="2" charset="77"/>
              </a:rPr>
              <a:t>spatialisé (3D) </a:t>
            </a:r>
          </a:p>
          <a:p>
            <a:pPr defTabSz="685800"/>
            <a:endParaRPr lang="fr-FR" sz="500" u="sng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685800"/>
            <a:r>
              <a:rPr lang="fr-FR" sz="1600" dirty="0">
                <a:solidFill>
                  <a:prstClr val="black"/>
                </a:solidFill>
                <a:latin typeface="FinalSix Book" panose="00000500000000000000" pitchFamily="2" charset="0"/>
                <a:cs typeface="Arial" panose="020B0604020202020204" pitchFamily="34" charset="0"/>
              </a:rPr>
              <a:t>mailles 500m</a:t>
            </a:r>
          </a:p>
          <a:p>
            <a:pPr defTabSz="685800"/>
            <a:endParaRPr lang="fr-FR" sz="500" dirty="0">
              <a:solidFill>
                <a:prstClr val="black"/>
              </a:solidFill>
              <a:latin typeface="FinalSix Book" panose="00000500000000000000" pitchFamily="2" charset="0"/>
              <a:cs typeface="Arial" panose="020B0604020202020204" pitchFamily="34" charset="0"/>
            </a:endParaRPr>
          </a:p>
          <a:p>
            <a:pPr defTabSz="685800"/>
            <a:r>
              <a:rPr lang="fr-FR" sz="1600" dirty="0">
                <a:solidFill>
                  <a:prstClr val="black"/>
                </a:solidFill>
                <a:latin typeface="FinalSix Book" panose="00000500000000000000" pitchFamily="2" charset="0"/>
                <a:cs typeface="Arial" panose="020B0604020202020204" pitchFamily="34" charset="0"/>
              </a:rPr>
              <a:t>11 couches géologiques</a:t>
            </a:r>
          </a:p>
          <a:p>
            <a:pPr defTabSz="685800"/>
            <a:endParaRPr lang="fr-FR" sz="500" dirty="0">
              <a:solidFill>
                <a:prstClr val="black"/>
              </a:solidFill>
              <a:latin typeface="FinalSix Book" panose="00000500000000000000" pitchFamily="2" charset="0"/>
              <a:cs typeface="Arial" panose="020B0604020202020204" pitchFamily="34" charset="0"/>
            </a:endParaRPr>
          </a:p>
          <a:p>
            <a:pPr defTabSz="685800"/>
            <a:r>
              <a:rPr lang="fr-FR" sz="1600" dirty="0">
                <a:solidFill>
                  <a:prstClr val="black"/>
                </a:solidFill>
                <a:latin typeface="FinalSix Book" panose="00000500000000000000" pitchFamily="2" charset="0"/>
                <a:cs typeface="Arial" panose="020B0604020202020204" pitchFamily="34" charset="0"/>
              </a:rPr>
              <a:t>période simulée (2000-2018) découpée en pas de temps (mensuel de septembre à avril et hebdomadaire de mai à août)</a:t>
            </a:r>
          </a:p>
          <a:p>
            <a:pPr defTabSz="685800"/>
            <a:endParaRPr lang="fr-FR" sz="1600" dirty="0">
              <a:solidFill>
                <a:prstClr val="black"/>
              </a:solidFill>
              <a:latin typeface="FinalSix Book" panose="00000500000000000000" pitchFamily="2" charset="0"/>
              <a:cs typeface="Arial" panose="020B0604020202020204" pitchFamily="34" charset="0"/>
            </a:endParaRPr>
          </a:p>
          <a:p>
            <a:pPr defTabSz="685800"/>
            <a:endParaRPr lang="fr-FR" sz="1600" dirty="0">
              <a:solidFill>
                <a:prstClr val="black"/>
              </a:solidFill>
              <a:latin typeface="FinalSix Book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7" y="1196387"/>
            <a:ext cx="6233287" cy="4868056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19439" y="510193"/>
            <a:ext cx="10056010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fontAlgn="base">
              <a:buClr>
                <a:schemeClr val="accent2"/>
              </a:buClr>
            </a:pPr>
            <a:r>
              <a:rPr lang="fr-FR" dirty="0">
                <a:latin typeface="FinalSix Book" panose="00000500000000000000" pitchFamily="2" charset="0"/>
                <a:cs typeface="Ubuntu-Medium"/>
              </a:rPr>
              <a:t>Signature d’une </a:t>
            </a:r>
            <a:r>
              <a:rPr lang="fr-FR" b="1" dirty="0">
                <a:solidFill>
                  <a:srgbClr val="00475F"/>
                </a:solidFill>
                <a:latin typeface="FinalSix Black" panose="00000900000000000000" pitchFamily="2" charset="0"/>
              </a:rPr>
              <a:t>Convention de Recherche et Développement </a:t>
            </a:r>
            <a:r>
              <a:rPr lang="fr-FR" dirty="0">
                <a:latin typeface="FinalSix Book" panose="00000500000000000000" pitchFamily="2" charset="0"/>
                <a:cs typeface="Ubuntu-Medium"/>
              </a:rPr>
              <a:t>avec le </a:t>
            </a:r>
            <a:r>
              <a:rPr lang="fr-FR" b="1" dirty="0">
                <a:solidFill>
                  <a:srgbClr val="00475F"/>
                </a:solidFill>
                <a:latin typeface="FinalSix Black" panose="00000900000000000000" pitchFamily="2" charset="0"/>
              </a:rPr>
              <a:t>BRGM</a:t>
            </a:r>
            <a:r>
              <a:rPr lang="fr-FR" dirty="0">
                <a:latin typeface="FinalSix Book" panose="00000500000000000000" pitchFamily="2" charset="0"/>
                <a:cs typeface="Ubuntu-Medium"/>
              </a:rPr>
              <a:t> afin de mobiliser le</a:t>
            </a:r>
            <a:r>
              <a:rPr lang="fr-FR" b="1" dirty="0">
                <a:solidFill>
                  <a:srgbClr val="00475F"/>
                </a:solidFill>
                <a:latin typeface="FinalSix Black" pitchFamily="2" charset="77"/>
              </a:rPr>
              <a:t> modèle hydrodynamique des aquifères du Crétacé du sud-Charentes </a:t>
            </a:r>
          </a:p>
          <a:p>
            <a:pPr algn="just" fontAlgn="base">
              <a:buClr>
                <a:schemeClr val="accent2"/>
              </a:buClr>
            </a:pPr>
            <a:endParaRPr lang="fr-FR" sz="1600" dirty="0">
              <a:latin typeface="FinalSix Book" panose="00000500000000000000" pitchFamily="2" charset="0"/>
              <a:cs typeface="Ubuntu-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862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71360" y="384901"/>
            <a:ext cx="3603481" cy="43088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200" b="1" dirty="0">
                <a:solidFill>
                  <a:srgbClr val="00475F"/>
                </a:solidFill>
                <a:latin typeface="FinalSix Black" pitchFamily="2" charset="77"/>
              </a:rPr>
              <a:t>Programme de travail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316" y="0"/>
            <a:ext cx="4849684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1135" y="1334277"/>
            <a:ext cx="63168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475F"/>
                </a:solidFill>
                <a:latin typeface="FinalSix Black" panose="00000900000000000000" pitchFamily="2" charset="0"/>
              </a:rPr>
              <a:t>Simuler l’impact </a:t>
            </a:r>
            <a:r>
              <a:rPr lang="fr-FR" dirty="0">
                <a:solidFill>
                  <a:srgbClr val="00475F"/>
                </a:solidFill>
                <a:latin typeface="FinalSix Book" panose="00000500000000000000" pitchFamily="2" charset="0"/>
              </a:rPr>
              <a:t>(sur les débits et niveaux piézométriques) </a:t>
            </a:r>
            <a:r>
              <a:rPr lang="fr-FR" dirty="0">
                <a:solidFill>
                  <a:srgbClr val="00475F"/>
                </a:solidFill>
                <a:latin typeface="FinalSix Black" panose="00000900000000000000" pitchFamily="2" charset="0"/>
              </a:rPr>
              <a:t>de différents scénarios d’usages</a:t>
            </a:r>
          </a:p>
          <a:p>
            <a:endParaRPr lang="fr-FR" sz="800" dirty="0">
              <a:solidFill>
                <a:srgbClr val="00475F"/>
              </a:solidFill>
              <a:latin typeface="FinalSix Black" panose="000009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475F"/>
                </a:solidFill>
                <a:latin typeface="FinalSix Book" panose="00000500000000000000" pitchFamily="2" charset="0"/>
              </a:rPr>
              <a:t>Simulation « zéro prélèvements 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475F"/>
                </a:solidFill>
                <a:latin typeface="FinalSix Book" panose="00000500000000000000" pitchFamily="2" charset="0"/>
              </a:rPr>
              <a:t>Simulation « zéro prélèvements agricoles 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475F"/>
                </a:solidFill>
                <a:latin typeface="FinalSix Book" panose="00000500000000000000" pitchFamily="2" charset="0"/>
              </a:rPr>
              <a:t>Simulation « ajout de prélèvements hivernaux 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475F"/>
                </a:solidFill>
                <a:latin typeface="FinalSix Book" panose="00000500000000000000" pitchFamily="2" charset="0"/>
              </a:rPr>
              <a:t>Simulation -10% des prélèvements (Plan Eau)</a:t>
            </a:r>
          </a:p>
          <a:p>
            <a:pPr>
              <a:lnSpc>
                <a:spcPct val="150000"/>
              </a:lnSpc>
            </a:pPr>
            <a:endParaRPr lang="fr-FR" sz="400" dirty="0">
              <a:solidFill>
                <a:srgbClr val="00475F"/>
              </a:solidFill>
              <a:latin typeface="FinalSix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475F"/>
                </a:solidFill>
                <a:latin typeface="FinalSix Book" panose="00000500000000000000" pitchFamily="2" charset="0"/>
              </a:rPr>
              <a:t>Simulation de différents scénarios de substitution des prélèvements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75F"/>
              </a:solidFill>
              <a:latin typeface="FinalSix Black" panose="00000900000000000000" pitchFamily="2" charset="0"/>
            </a:endParaRPr>
          </a:p>
          <a:p>
            <a:pPr algn="ctr"/>
            <a:r>
              <a:rPr lang="fr-FR" dirty="0">
                <a:solidFill>
                  <a:srgbClr val="00475F"/>
                </a:solidFill>
                <a:latin typeface="FinalSix Black" panose="00000900000000000000" pitchFamily="2" charset="0"/>
              </a:rPr>
              <a:t>En climat actuel </a:t>
            </a:r>
            <a:r>
              <a:rPr lang="fr-FR" u="sng" dirty="0">
                <a:solidFill>
                  <a:srgbClr val="00475F"/>
                </a:solidFill>
                <a:latin typeface="FinalSix Black" panose="00000900000000000000" pitchFamily="2" charset="0"/>
              </a:rPr>
              <a:t>ET</a:t>
            </a:r>
            <a:r>
              <a:rPr lang="fr-FR" dirty="0">
                <a:solidFill>
                  <a:srgbClr val="00475F"/>
                </a:solidFill>
                <a:latin typeface="FinalSix Black" panose="00000900000000000000" pitchFamily="2" charset="0"/>
              </a:rPr>
              <a:t> en climat futur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1280407" y="5356719"/>
            <a:ext cx="5118280" cy="630942"/>
          </a:xfrm>
          <a:prstGeom prst="rect">
            <a:avLst/>
          </a:prstGeom>
          <a:solidFill>
            <a:srgbClr val="31A2C7"/>
          </a:solidFill>
        </p:spPr>
        <p:txBody>
          <a:bodyPr wrap="square" rtlCol="0" anchor="t" anchorCtr="0">
            <a:spAutoFit/>
          </a:bodyPr>
          <a:lstStyle/>
          <a:p>
            <a:pPr algn="just"/>
            <a:r>
              <a:rPr lang="fr-FR" sz="1700" b="1" dirty="0">
                <a:solidFill>
                  <a:schemeClr val="bg1"/>
                </a:solidFill>
                <a:latin typeface="FinalSix Book" panose="00000500000000000000" pitchFamily="2" charset="0"/>
              </a:rPr>
              <a:t>Modéliser l’impact de la modification de 2 paramètres : le </a:t>
            </a:r>
            <a:r>
              <a:rPr lang="fr-FR" b="1" dirty="0">
                <a:solidFill>
                  <a:schemeClr val="bg1"/>
                </a:solidFill>
                <a:latin typeface="FinalSix Black" panose="00000900000000000000" pitchFamily="2" charset="0"/>
              </a:rPr>
              <a:t>climat</a:t>
            </a:r>
            <a:r>
              <a:rPr lang="fr-FR" sz="1700" b="1" dirty="0">
                <a:solidFill>
                  <a:schemeClr val="bg1"/>
                </a:solidFill>
                <a:latin typeface="FinalSix Book" panose="00000500000000000000" pitchFamily="2" charset="0"/>
              </a:rPr>
              <a:t> et les </a:t>
            </a:r>
            <a:r>
              <a:rPr lang="fr-FR" b="1" dirty="0">
                <a:solidFill>
                  <a:schemeClr val="bg1"/>
                </a:solidFill>
                <a:latin typeface="FinalSix Black" panose="00000900000000000000" pitchFamily="2" charset="0"/>
              </a:rPr>
              <a:t>prélèvements</a:t>
            </a:r>
          </a:p>
        </p:txBody>
      </p:sp>
    </p:spTree>
    <p:extLst>
      <p:ext uri="{BB962C8B-B14F-4D97-AF65-F5344CB8AC3E}">
        <p14:creationId xmlns:p14="http://schemas.microsoft.com/office/powerpoint/2010/main" val="428906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3643" t="14178" r="37307" b="23391"/>
          <a:stretch/>
        </p:blipFill>
        <p:spPr>
          <a:xfrm>
            <a:off x="1700121" y="1616560"/>
            <a:ext cx="5564033" cy="442619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38542" y="2816115"/>
            <a:ext cx="4297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475F"/>
                </a:solidFill>
                <a:latin typeface="FinalSix Black" pitchFamily="2" charset="77"/>
              </a:rPr>
              <a:t>Jeu de données DRIAS 2020</a:t>
            </a:r>
          </a:p>
        </p:txBody>
      </p:sp>
      <p:sp>
        <p:nvSpPr>
          <p:cNvPr id="4" name="Rectangle 3"/>
          <p:cNvSpPr/>
          <p:nvPr/>
        </p:nvSpPr>
        <p:spPr>
          <a:xfrm>
            <a:off x="7738542" y="3229359"/>
            <a:ext cx="367282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00475F"/>
                </a:solidFill>
                <a:latin typeface="FinalSix Book" panose="00000500000000000000" pitchFamily="2" charset="0"/>
              </a:rPr>
              <a:t>Sous-ensemble de simulations permettant de couvrir le mieux possible la gamme des changements futurs de température et précipitations sur la France.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9165" y="1908947"/>
            <a:ext cx="498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475F"/>
                </a:solidFill>
                <a:latin typeface="FinalSix Book" panose="00000500000000000000" pitchFamily="2" charset="0"/>
                <a:sym typeface="Wingdings 2" panose="05020102010507070707" pitchFamily="18" charset="2"/>
              </a:rPr>
              <a:t></a:t>
            </a:r>
            <a:endParaRPr lang="fr-FR" sz="3200" dirty="0">
              <a:solidFill>
                <a:srgbClr val="00475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8334" y="1908947"/>
            <a:ext cx="498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475F"/>
                </a:solidFill>
                <a:latin typeface="FinalSix Book" panose="00000500000000000000" pitchFamily="2" charset="0"/>
                <a:sym typeface="Wingdings 2" panose="05020102010507070707" pitchFamily="18" charset="2"/>
              </a:rPr>
              <a:t></a:t>
            </a:r>
            <a:endParaRPr lang="fr-FR" sz="3200" dirty="0">
              <a:solidFill>
                <a:srgbClr val="00475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9165" y="3537269"/>
            <a:ext cx="498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475F"/>
                </a:solidFill>
                <a:latin typeface="FinalSix Book" panose="00000500000000000000" pitchFamily="2" charset="0"/>
                <a:sym typeface="Wingdings 2" panose="05020102010507070707" pitchFamily="18" charset="2"/>
              </a:rPr>
              <a:t></a:t>
            </a:r>
            <a:endParaRPr lang="fr-FR" sz="3200" dirty="0">
              <a:solidFill>
                <a:srgbClr val="00475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71359" y="384901"/>
            <a:ext cx="8044853" cy="43088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200" b="1" dirty="0">
                <a:solidFill>
                  <a:srgbClr val="00475F"/>
                </a:solidFill>
                <a:latin typeface="FinalSix Black" pitchFamily="2" charset="77"/>
              </a:rPr>
              <a:t>Sélection de 3 scénarios de « changement climatique » </a:t>
            </a:r>
            <a:endParaRPr lang="fr-FR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912" y="1892786"/>
            <a:ext cx="1444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B16510"/>
                </a:solidFill>
                <a:latin typeface="FinalSix Bold" panose="00000700000000000000" pitchFamily="2" charset="0"/>
              </a:rPr>
              <a:t>modèle médian</a:t>
            </a:r>
          </a:p>
          <a:p>
            <a:pPr algn="ctr"/>
            <a:endParaRPr lang="fr-FR" sz="1400" dirty="0">
              <a:latin typeface="FinalSix Bold" panose="00000700000000000000" pitchFamily="2" charset="0"/>
            </a:endParaRPr>
          </a:p>
          <a:p>
            <a:pPr algn="ctr"/>
            <a:endParaRPr lang="fr-FR" sz="1400" dirty="0">
              <a:latin typeface="FinalSix Bold" panose="00000700000000000000" pitchFamily="2" charset="0"/>
            </a:endParaRPr>
          </a:p>
          <a:p>
            <a:pPr algn="ctr"/>
            <a:endParaRPr lang="fr-FR" sz="1400" dirty="0">
              <a:latin typeface="FinalSix Bold" panose="00000700000000000000" pitchFamily="2" charset="0"/>
            </a:endParaRPr>
          </a:p>
          <a:p>
            <a:pPr algn="ctr"/>
            <a:endParaRPr lang="fr-FR" sz="1400" dirty="0">
              <a:latin typeface="FinalSix Bold" panose="00000700000000000000" pitchFamily="2" charset="0"/>
            </a:endParaRPr>
          </a:p>
          <a:p>
            <a:pPr algn="ctr"/>
            <a:endParaRPr lang="fr-FR" sz="1400" dirty="0">
              <a:latin typeface="FinalSix Bold" panose="00000700000000000000" pitchFamily="2" charset="0"/>
            </a:endParaRPr>
          </a:p>
          <a:p>
            <a:pPr algn="ctr"/>
            <a:endParaRPr lang="fr-FR" sz="1000" dirty="0">
              <a:latin typeface="FinalSix Bold" panose="00000700000000000000" pitchFamily="2" charset="0"/>
            </a:endParaRPr>
          </a:p>
          <a:p>
            <a:pPr algn="ctr"/>
            <a:r>
              <a:rPr lang="fr-FR" sz="1400" dirty="0">
                <a:solidFill>
                  <a:srgbClr val="C00000"/>
                </a:solidFill>
                <a:latin typeface="FinalSix Bold" panose="00000700000000000000" pitchFamily="2" charset="0"/>
              </a:rPr>
              <a:t>modèle plus extrême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1201358" y="2163562"/>
            <a:ext cx="509068" cy="305"/>
          </a:xfrm>
          <a:prstGeom prst="straightConnector1">
            <a:avLst/>
          </a:prstGeom>
          <a:ln w="19050">
            <a:solidFill>
              <a:srgbClr val="B165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354888" y="3829658"/>
            <a:ext cx="345233" cy="0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958197" y="976923"/>
            <a:ext cx="144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B16510"/>
                </a:solidFill>
                <a:latin typeface="FinalSix Bold" panose="00000700000000000000" pitchFamily="2" charset="0"/>
              </a:rPr>
              <a:t>scénario intermédiaire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541664" y="828922"/>
            <a:ext cx="14449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000" dirty="0">
              <a:latin typeface="FinalSix Bold" panose="00000700000000000000" pitchFamily="2" charset="0"/>
            </a:endParaRPr>
          </a:p>
          <a:p>
            <a:pPr algn="ctr"/>
            <a:r>
              <a:rPr lang="fr-FR" sz="1400" dirty="0">
                <a:solidFill>
                  <a:srgbClr val="C00000"/>
                </a:solidFill>
                <a:latin typeface="FinalSix Bold" panose="00000700000000000000" pitchFamily="2" charset="0"/>
              </a:rPr>
              <a:t>scénario pessimiste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5819775" y="1506030"/>
            <a:ext cx="168817" cy="155249"/>
          </a:xfrm>
          <a:prstGeom prst="straightConnector1">
            <a:avLst/>
          </a:prstGeom>
          <a:ln w="19050">
            <a:solidFill>
              <a:srgbClr val="B165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6911285" y="1500143"/>
            <a:ext cx="169755" cy="209341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631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950" y="1285518"/>
            <a:ext cx="108775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FinalSix Book" panose="00000500000000000000" pitchFamily="2" charset="0"/>
              </a:rPr>
              <a:t>Effort important de </a:t>
            </a:r>
            <a:r>
              <a:rPr lang="fr-FR" sz="1600" dirty="0">
                <a:latin typeface="FinalSix Black" panose="00000900000000000000" pitchFamily="2" charset="0"/>
              </a:rPr>
              <a:t>vulgarisation et de pédagogie </a:t>
            </a:r>
            <a:r>
              <a:rPr lang="fr-FR" sz="1600" dirty="0">
                <a:latin typeface="FinalSix Book" panose="00000500000000000000" pitchFamily="2" charset="0"/>
              </a:rPr>
              <a:t>sur les limites et incertitudes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FinalSix Book" panose="00000500000000000000" pitchFamily="2" charset="0"/>
              </a:rPr>
              <a:t>liées à la modélisation (qu’est-ce qu’un modèle, comment est-il construit, que peut-on lui demander, calage du modèle…)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FinalSix Book" panose="00000500000000000000" pitchFamily="2" charset="0"/>
              </a:rPr>
              <a:t>liées à l’évolution du climat</a:t>
            </a:r>
          </a:p>
          <a:p>
            <a:endParaRPr lang="fr-FR" sz="1600" dirty="0">
              <a:latin typeface="FinalSix Book" panose="00000500000000000000" pitchFamily="2" charset="0"/>
            </a:endParaRPr>
          </a:p>
          <a:p>
            <a:r>
              <a:rPr lang="fr-FR" sz="1600" dirty="0">
                <a:latin typeface="FinalSix Book" panose="00000500000000000000" pitchFamily="2" charset="0"/>
              </a:rPr>
              <a:t>Contexte tendu (thématique de la gestion quantitative et de la substitution)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FinalSix Black" panose="00000900000000000000" pitchFamily="2" charset="0"/>
              </a:rPr>
              <a:t>craintes/attentes vis-à-vis de ces résultats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FinalSix Book" panose="00000500000000000000" pitchFamily="2" charset="0"/>
              </a:rPr>
              <a:t>amalgames (définition d‘un volume </a:t>
            </a:r>
            <a:r>
              <a:rPr lang="fr-FR" sz="1600" dirty="0" err="1">
                <a:latin typeface="FinalSix Book" panose="00000500000000000000" pitchFamily="2" charset="0"/>
              </a:rPr>
              <a:t>prélevable</a:t>
            </a:r>
            <a:r>
              <a:rPr lang="fr-FR" sz="1600" dirty="0">
                <a:latin typeface="FinalSix Book" panose="00000500000000000000" pitchFamily="2" charset="0"/>
              </a:rPr>
              <a:t>, d’un volume de stockage, étude d’impact d’un projet de substitution…)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FinalSix Book" panose="00000500000000000000" pitchFamily="2" charset="0"/>
              </a:rPr>
              <a:t>Aide à la décision donc choix d’une concertation « plus légère » mais souhait des acteurs et élus de valider tous les choix techniques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71359" y="384901"/>
            <a:ext cx="8044853" cy="43088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200" b="1" dirty="0">
                <a:solidFill>
                  <a:srgbClr val="00475F"/>
                </a:solidFill>
                <a:latin typeface="FinalSix Black" pitchFamily="2" charset="77"/>
              </a:rPr>
              <a:t>Retour d’expérience, difficultés rencontrées</a:t>
            </a:r>
            <a:endParaRPr lang="fr-FR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81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950" y="1285518"/>
            <a:ext cx="10820400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FinalSix Black" panose="00000900000000000000" pitchFamily="2" charset="0"/>
              </a:rPr>
              <a:t>passé modélisé ≠ passé réel : </a:t>
            </a:r>
          </a:p>
          <a:p>
            <a:endParaRPr lang="fr-FR" sz="500" dirty="0">
              <a:latin typeface="FinalSix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FinalSix Book" panose="00000500000000000000" pitchFamily="2" charset="0"/>
              </a:rPr>
              <a:t>l’ETP n’est pas dans la même gamme que l’historique (données SAFRAN) </a:t>
            </a:r>
            <a:r>
              <a:rPr lang="fr-FR" sz="1600" dirty="0">
                <a:latin typeface="FinalSix Book" panose="00000500000000000000" pitchFamily="2" charset="0"/>
                <a:sym typeface="Wingdings" panose="05000000000000000000" pitchFamily="2" charset="2"/>
              </a:rPr>
              <a:t> c</a:t>
            </a:r>
            <a:r>
              <a:rPr lang="fr-FR" sz="1600" dirty="0">
                <a:latin typeface="FinalSix Book" panose="00000500000000000000" pitchFamily="2" charset="0"/>
              </a:rPr>
              <a:t>orrection des données d’ETP via une méthode quantile-quantile</a:t>
            </a:r>
          </a:p>
          <a:p>
            <a:endParaRPr lang="fr-FR" sz="500" dirty="0">
              <a:latin typeface="FinalSix Book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FinalSix Book" panose="00000500000000000000" pitchFamily="2" charset="0"/>
              </a:rPr>
              <a:t>les dépassements du DOE ne sont statistiquement pas les mêmes (génération aléatoire d’années sèches et humides) </a:t>
            </a:r>
            <a:r>
              <a:rPr lang="fr-FR" sz="1600" dirty="0">
                <a:latin typeface="FinalSix Book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fr-FR" sz="1600" dirty="0">
                <a:latin typeface="FinalSix Book" panose="00000500000000000000" pitchFamily="2" charset="0"/>
              </a:rPr>
              <a:t>estimation d’un volume disponible basée sur le respect du DOE en climat futur = résultats peu robustes</a:t>
            </a:r>
          </a:p>
          <a:p>
            <a:endParaRPr lang="fr-FR" sz="1600" dirty="0">
              <a:latin typeface="FinalSix Book" panose="00000500000000000000" pitchFamily="2" charset="0"/>
            </a:endParaRPr>
          </a:p>
          <a:p>
            <a:r>
              <a:rPr lang="fr-FR" sz="1600" dirty="0">
                <a:latin typeface="FinalSix Black" panose="00000900000000000000" pitchFamily="2" charset="0"/>
              </a:rPr>
              <a:t>Pas de tendances claires</a:t>
            </a:r>
            <a:r>
              <a:rPr lang="fr-FR" sz="1600" dirty="0">
                <a:latin typeface="FinalSix Book" panose="00000500000000000000" pitchFamily="2" charset="0"/>
              </a:rPr>
              <a:t> dans l’évolution de la pluviométrie, des débits et des niveaux piézométriques</a:t>
            </a:r>
          </a:p>
          <a:p>
            <a:endParaRPr lang="fr-FR" sz="1600" dirty="0">
              <a:latin typeface="FinalSix Book" panose="00000500000000000000" pitchFamily="2" charset="0"/>
            </a:endParaRPr>
          </a:p>
          <a:p>
            <a:r>
              <a:rPr lang="fr-FR" sz="1600" dirty="0">
                <a:latin typeface="FinalSix Book" panose="00000500000000000000" pitchFamily="2" charset="0"/>
              </a:rPr>
              <a:t>Nouveaux éléments obtenus dans le cadre du projet Explore 2 </a:t>
            </a:r>
            <a:r>
              <a:rPr lang="fr-FR" sz="1600" dirty="0">
                <a:latin typeface="FinalSix Book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fr-FR" sz="1600" dirty="0">
                <a:latin typeface="FinalSix Black" panose="00000900000000000000" pitchFamily="2" charset="0"/>
              </a:rPr>
              <a:t>L’ensemble DRIAS-2020 est trop optimiste</a:t>
            </a:r>
            <a:r>
              <a:rPr lang="fr-FR" sz="1600" dirty="0">
                <a:latin typeface="FinalSix Book" panose="00000500000000000000" pitchFamily="2" charset="0"/>
              </a:rPr>
              <a:t> par rapport à la moyenne d’ensemble à l’échelle européenne. Les modèles jusqu’alors qualifiés de médians se situent en fait parmi les plus optimistes. Les changements moyens seraient à chercher du côté des projections classées parmi les plus chaudes et sèches. </a:t>
            </a:r>
          </a:p>
          <a:p>
            <a:endParaRPr lang="fr-FR" sz="1600" dirty="0">
              <a:latin typeface="FinalSix Book" panose="00000500000000000000" pitchFamily="2" charset="0"/>
            </a:endParaRPr>
          </a:p>
          <a:p>
            <a:r>
              <a:rPr lang="fr-FR" sz="1600" dirty="0">
                <a:latin typeface="FinalSix Book" panose="00000500000000000000" pitchFamily="2" charset="0"/>
              </a:rPr>
              <a:t>Trajectoire de Réchauffement de référence pour l'Adaptation au Changement Climatique (TRACC) </a:t>
            </a:r>
          </a:p>
          <a:p>
            <a:r>
              <a:rPr lang="fr-FR" sz="1600" dirty="0">
                <a:latin typeface="FinalSix Book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fr-FR" sz="1600" dirty="0">
                <a:latin typeface="FinalSix Book" panose="00000500000000000000" pitchFamily="2" charset="0"/>
              </a:rPr>
              <a:t>Le scénario tendanciel (poursuite des politiques existantes) conduit à un réchauffement de +4 °C sur la France métropolitaine (scénario jusqu’alors jugé plutôt pessimiste)</a:t>
            </a:r>
          </a:p>
          <a:p>
            <a:endParaRPr lang="fr-FR" sz="1600" dirty="0">
              <a:latin typeface="FinalSix Book" panose="00000500000000000000" pitchFamily="2" charset="0"/>
            </a:endParaRPr>
          </a:p>
          <a:p>
            <a:endParaRPr lang="fr-FR" sz="1600" dirty="0">
              <a:latin typeface="FinalSix Book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71359" y="384901"/>
            <a:ext cx="8044853" cy="43088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200" b="1" dirty="0">
                <a:solidFill>
                  <a:srgbClr val="00475F"/>
                </a:solidFill>
                <a:latin typeface="FinalSix Black" pitchFamily="2" charset="77"/>
              </a:rPr>
              <a:t>Retour d’expérience, difficultés rencontrées</a:t>
            </a:r>
            <a:endParaRPr lang="fr-FR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31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06"/>
          <a:stretch/>
        </p:blipFill>
        <p:spPr>
          <a:xfrm>
            <a:off x="0" y="0"/>
            <a:ext cx="12192000" cy="6875845"/>
          </a:xfrm>
          <a:prstGeom prst="rect">
            <a:avLst/>
          </a:prstGeom>
        </p:spPr>
      </p:pic>
      <p:sp>
        <p:nvSpPr>
          <p:cNvPr id="5" name="Google Shape;146;p28"/>
          <p:cNvSpPr/>
          <p:nvPr/>
        </p:nvSpPr>
        <p:spPr>
          <a:xfrm rot="-5400000" flipH="1">
            <a:off x="3578943" y="495365"/>
            <a:ext cx="5106287" cy="5867270"/>
          </a:xfrm>
          <a:prstGeom prst="rect">
            <a:avLst/>
          </a:prstGeom>
          <a:solidFill>
            <a:srgbClr val="0047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83" y="1311326"/>
            <a:ext cx="3312633" cy="3312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7827" y="4502583"/>
            <a:ext cx="25763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FFFFFF"/>
                </a:solidFill>
                <a:latin typeface="FinalSix Light" panose="00000400000000000000" pitchFamily="2" charset="0"/>
              </a:rPr>
              <a:t>www.fleuve-charente.net</a:t>
            </a:r>
            <a:endParaRPr lang="fr-FR" sz="1400" dirty="0">
              <a:latin typeface="FinalSix Light" panose="00000400000000000000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498" r="100000">
                        <a14:foregroundMark x1="5672" y1="52062" x2="5672" y2="52062"/>
                        <a14:foregroundMark x1="26468" y1="53608" x2="26468" y2="53608"/>
                        <a14:foregroundMark x1="50945" y1="78351" x2="50945" y2="78351"/>
                        <a14:foregroundMark x1="50945" y1="48969" x2="50945" y2="48969"/>
                        <a14:foregroundMark x1="70149" y1="84021" x2="70149" y2="84021"/>
                        <a14:foregroundMark x1="68458" y1="64948" x2="68458" y2="64948"/>
                        <a14:foregroundMark x1="70448" y1="45876" x2="70448" y2="45876"/>
                        <a14:foregroundMark x1="89474" y1="35802" x2="89474" y2="35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06" y="4902787"/>
            <a:ext cx="2138987" cy="4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69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1343318" y="3044279"/>
            <a:ext cx="117461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Tour de table des situations des bassins selon les besoins  </a:t>
            </a: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80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445851" y="244049"/>
            <a:ext cx="11746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Consultations en cours /sollicitations du réseau </a:t>
            </a:r>
          </a:p>
          <a:p>
            <a:pPr lvl="0"/>
            <a:endParaRPr lang="fr-FR" sz="2000" b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778" y="920473"/>
            <a:ext cx="11269226" cy="370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fr-FR" sz="2400" b="1" dirty="0">
              <a:latin typeface="Ubuntu" panose="020B050403060203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>
                <a:latin typeface="Ubuntu" panose="020B0504030602030204" pitchFamily="34" charset="0"/>
              </a:rPr>
              <a:t>Additif instruction PTGE </a:t>
            </a:r>
            <a:r>
              <a:rPr lang="fr-FR" sz="2000" dirty="0">
                <a:latin typeface="Ubuntu" panose="020B0504030602030204" pitchFamily="34" charset="0"/>
              </a:rPr>
              <a:t>(</a:t>
            </a:r>
            <a:r>
              <a:rPr lang="fr-FR" sz="2000" dirty="0">
                <a:latin typeface="Ubuntu" panose="020B0504030602030204" pitchFamily="34" charset="0"/>
                <a:hlinkClick r:id="rId3"/>
              </a:rPr>
              <a:t>consultation du réseau ANEB ici</a:t>
            </a:r>
            <a:r>
              <a:rPr lang="fr-FR" sz="2000" dirty="0">
                <a:latin typeface="Ubuntu" panose="020B0504030602030204" pitchFamily="34" charset="0"/>
              </a:rPr>
              <a:t>)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>
                <a:latin typeface="Ubuntu" panose="020B0504030602030204" pitchFamily="34" charset="0"/>
              </a:rPr>
              <a:t>Recensement forages particuliers (</a:t>
            </a:r>
            <a:r>
              <a:rPr lang="fr-FR" sz="2400" dirty="0">
                <a:latin typeface="Ubuntu" panose="020B0504030602030204" pitchFamily="34" charset="0"/>
                <a:hlinkClick r:id="rId4"/>
              </a:rPr>
              <a:t>article ici</a:t>
            </a:r>
            <a:r>
              <a:rPr lang="fr-FR" sz="2400" dirty="0">
                <a:latin typeface="Ubuntu" panose="020B0504030602030204" pitchFamily="34" charset="0"/>
              </a:rPr>
              <a:t>)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>
                <a:latin typeface="Ubuntu" panose="020B0504030602030204" pitchFamily="34" charset="0"/>
              </a:rPr>
              <a:t>Page recensant l’ensemble des demandes et réponses du réseau (</a:t>
            </a:r>
            <a:r>
              <a:rPr lang="fr-FR" sz="2400" dirty="0">
                <a:solidFill>
                  <a:srgbClr val="FF0000"/>
                </a:solidFill>
                <a:latin typeface="Ubuntu" panose="020B0504030602030204" pitchFamily="34" charset="0"/>
                <a:hlinkClick r:id="rId4"/>
              </a:rPr>
              <a:t>page ici</a:t>
            </a:r>
            <a:r>
              <a:rPr lang="fr-FR" sz="2400" dirty="0">
                <a:latin typeface="Ubuntu" panose="020B0504030602030204" pitchFamily="34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400" dirty="0">
              <a:latin typeface="Ubuntu" panose="020B050403060203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>
                <a:latin typeface="Ubuntu" panose="020B0504030602030204" pitchFamily="34" charset="0"/>
              </a:rPr>
              <a:t>Autres sollicitations ? </a:t>
            </a:r>
          </a:p>
          <a:p>
            <a:pPr lvl="1">
              <a:lnSpc>
                <a:spcPct val="150000"/>
              </a:lnSpc>
            </a:pPr>
            <a:endParaRPr lang="fr-FR" sz="2400" b="1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30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243193" y="212497"/>
            <a:ext cx="10204674" cy="569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B0F0"/>
                </a:solidFill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aller plus loin dans le partage de REX et leur valorisation</a:t>
            </a:r>
          </a:p>
          <a:p>
            <a:endParaRPr lang="fr-FR" sz="1400" b="1" dirty="0">
              <a:solidFill>
                <a:srgbClr val="00B0F0"/>
              </a:solidFill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sz="1600" dirty="0"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Besoin exprimé lors du GT n°1 – </a:t>
            </a:r>
            <a:r>
              <a:rPr lang="fr-FR" sz="1600" b="1" dirty="0"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catalogue des solutions de gestion mises en place sur les bassins </a:t>
            </a:r>
          </a:p>
          <a:p>
            <a:pPr marL="342900" lvl="0" indent="-342900">
              <a:buFont typeface="Wingdings" panose="05000000000000000000" pitchFamily="2" charset="2"/>
              <a:buChar char="à"/>
            </a:pPr>
            <a:r>
              <a:rPr lang="fr-FR" sz="1600" dirty="0"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Transposer, dupliquer ces bonnes pratiques </a:t>
            </a:r>
          </a:p>
          <a:p>
            <a:pPr marL="342900" lvl="0" indent="-342900">
              <a:buFont typeface="Wingdings" panose="05000000000000000000" pitchFamily="2" charset="2"/>
              <a:buChar char="à"/>
            </a:pPr>
            <a:r>
              <a:rPr lang="fr-FR" sz="1600" dirty="0"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 tenant compte des spécificités de chaque territoire </a:t>
            </a:r>
          </a:p>
          <a:p>
            <a:pPr marL="342900" lvl="0" indent="-342900">
              <a:buFont typeface="Wingdings" panose="05000000000000000000" pitchFamily="2" charset="2"/>
              <a:buChar char="à"/>
            </a:pPr>
            <a:endParaRPr lang="fr-FR" sz="500" b="1" dirty="0"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0"/>
            <a:endParaRPr lang="fr-FR" sz="600" b="1" dirty="0"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b="1" dirty="0"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b="1" dirty="0"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Définir les « caractéristiques » du bassin, missions et actions de la structure pour contextualiser les solutions mises en places</a:t>
            </a:r>
            <a:endParaRPr lang="fr-FR" sz="800" b="1" dirty="0"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1400" b="1" dirty="0"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accent2"/>
                </a:solidFill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Propositions :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FR" sz="2000" b="1" dirty="0">
                <a:solidFill>
                  <a:schemeClr val="accent2"/>
                </a:solidFill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Référentiel « missions »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FR" sz="2000" b="1" dirty="0">
                <a:solidFill>
                  <a:schemeClr val="accent2"/>
                </a:solidFill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Référentiel « actions »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FR" sz="2000" b="1" dirty="0">
                <a:solidFill>
                  <a:schemeClr val="accent2"/>
                </a:solidFill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 de contacts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fr-FR" sz="2000" b="1" dirty="0">
              <a:solidFill>
                <a:schemeClr val="accent2"/>
              </a:solidFill>
              <a:latin typeface="Ubuntu" panose="020B05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fr-FR" sz="2000" b="1" dirty="0">
                <a:solidFill>
                  <a:schemeClr val="accent2"/>
                </a:solidFill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Enjeux présents sur le bassin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fr-FR" sz="2000" b="1" dirty="0">
                <a:solidFill>
                  <a:schemeClr val="accent2"/>
                </a:solidFill>
                <a:latin typeface="Ubuntu" panose="020B05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 de gestion mises en place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D35BC4-D029-4549-8FF5-C9F7B24A1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38" y="2330451"/>
            <a:ext cx="4859867" cy="3382798"/>
          </a:xfrm>
          <a:prstGeom prst="rect">
            <a:avLst/>
          </a:prstGeom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99A45BB7-BEAB-4574-937E-A900E667F5F9}"/>
              </a:ext>
            </a:extLst>
          </p:cNvPr>
          <p:cNvSpPr/>
          <p:nvPr/>
        </p:nvSpPr>
        <p:spPr>
          <a:xfrm>
            <a:off x="1490133" y="4546600"/>
            <a:ext cx="304800" cy="321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FAA3CD-BFA0-45E2-BDBB-3776A7F6808A}"/>
              </a:ext>
            </a:extLst>
          </p:cNvPr>
          <p:cNvSpPr txBox="1"/>
          <p:nvPr/>
        </p:nvSpPr>
        <p:spPr>
          <a:xfrm>
            <a:off x="1794933" y="4546600"/>
            <a:ext cx="2017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Permet de contextualiser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8407831-43FA-4467-9FE6-88C286B55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36" t="31975" r="52153" b="41358"/>
          <a:stretch/>
        </p:blipFill>
        <p:spPr>
          <a:xfrm>
            <a:off x="10205397" y="4750631"/>
            <a:ext cx="1324669" cy="11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64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Présents/Inscrits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8882" y="2230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A6172E-1601-469F-B202-B682610DAD9B}"/>
              </a:ext>
            </a:extLst>
          </p:cNvPr>
          <p:cNvSpPr txBox="1"/>
          <p:nvPr/>
        </p:nvSpPr>
        <p:spPr>
          <a:xfrm>
            <a:off x="999066" y="1611107"/>
            <a:ext cx="5096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EPTB Saine Grands Lacs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Syndicat Mixte de la Têt Bassin Versant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EPTB Dordogne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EPAGE Huveaune Côtiers Aygalades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Syndicat Mixte pour le Développement Durable de l'Estuaire de la Gironde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Le Syndicat des Eaux et de l'Assainissement Alsace - Moselle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EPTB Adour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EPTB Charente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Syndicat Mixte de l’Argens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EPTB Eaux et Vilaine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latin typeface="Ubuntu" panose="020B0504030602030204" pitchFamily="34" charset="0"/>
              </a:rPr>
              <a:t>EPTB Saône et Doubs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83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703987" y="1467353"/>
            <a:ext cx="978341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 </a:t>
            </a:r>
          </a:p>
          <a:p>
            <a:endParaRPr lang="fr-FR" sz="1800" b="1" dirty="0">
              <a:solidFill>
                <a:schemeClr val="tx1"/>
              </a:solidFill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b="1" dirty="0">
                <a:solidFill>
                  <a:schemeClr val="tx1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 </a:t>
            </a:r>
            <a:r>
              <a:rPr lang="fr-FR" b="1" dirty="0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prochain GT Sécheresse ?</a:t>
            </a:r>
            <a:br>
              <a:rPr lang="fr-FR" b="1" dirty="0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800" b="1" dirty="0">
              <a:solidFill>
                <a:schemeClr val="tx1"/>
              </a:solidFill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fr-FR" sz="1800" b="1" dirty="0">
              <a:solidFill>
                <a:schemeClr val="tx1"/>
              </a:solidFill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800" b="1" dirty="0">
              <a:solidFill>
                <a:srgbClr val="00B0F0"/>
              </a:solidFill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b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25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157017" y="154131"/>
            <a:ext cx="11746149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rappel : page « actions » des bassins</a:t>
            </a:r>
            <a:r>
              <a:rPr lang="fr-FR" sz="1600" b="1" dirty="0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(voir la page)</a:t>
            </a: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fr-FR" sz="16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Tx/>
              <a:buChar char="-"/>
            </a:pPr>
            <a:endParaRPr lang="fr-FR" sz="20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r="68537"/>
          <a:stretch/>
        </p:blipFill>
        <p:spPr>
          <a:xfrm>
            <a:off x="-39971" y="861171"/>
            <a:ext cx="2178878" cy="20762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35" y="3031970"/>
            <a:ext cx="5657200" cy="28609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43537"/>
          <a:stretch/>
        </p:blipFill>
        <p:spPr>
          <a:xfrm>
            <a:off x="2044489" y="861171"/>
            <a:ext cx="3910146" cy="20762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b="52087"/>
          <a:stretch/>
        </p:blipFill>
        <p:spPr>
          <a:xfrm>
            <a:off x="6526548" y="1979183"/>
            <a:ext cx="5119253" cy="15517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t="25985"/>
          <a:stretch/>
        </p:blipFill>
        <p:spPr>
          <a:xfrm>
            <a:off x="6545686" y="3531589"/>
            <a:ext cx="4766428" cy="22350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30517" y="778510"/>
            <a:ext cx="5076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- Exemples d’actions recensées par structures </a:t>
            </a:r>
          </a:p>
          <a:p>
            <a:r>
              <a:rPr lang="fr-FR" dirty="0"/>
              <a:t>- Liste non exhaustive et à compléter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983209" y="5429844"/>
            <a:ext cx="5116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….</a:t>
            </a:r>
          </a:p>
          <a:p>
            <a:r>
              <a:rPr lang="fr-FR" dirty="0"/>
              <a:t>Merci de nous signaler vos actions et ressources pour alimenter cette page</a:t>
            </a:r>
          </a:p>
        </p:txBody>
      </p:sp>
    </p:spTree>
    <p:extLst>
      <p:ext uri="{BB962C8B-B14F-4D97-AF65-F5344CB8AC3E}">
        <p14:creationId xmlns:p14="http://schemas.microsoft.com/office/powerpoint/2010/main" val="69304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0073" y="729139"/>
            <a:ext cx="2433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Ordre du jour</a:t>
            </a:r>
            <a:endParaRPr lang="fr-FR" sz="20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660" y="1442273"/>
            <a:ext cx="1089951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Retour sur GT n°4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Actualités nationales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580" indent="449580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Retour sur le CASH 12 juillet </a:t>
            </a:r>
          </a:p>
          <a:p>
            <a:pPr marL="449580" indent="449580">
              <a:spcAft>
                <a:spcPts val="0"/>
              </a:spcAft>
            </a:pP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Vigi’EAU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– Lancement de la plateforme visant à mieux informer sur les restrictions d’eau en France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b="1" dirty="0"/>
              <a:t>Présentation de l’Inventaire National des Plans d’Eau et de son dispositif collaboratif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Par Pascal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Kosuth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et Thierry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Menager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- Membres de l’Inspection Générale de l’Environnement et du 	Développement Durable - Ministère de la Transition écologique et de la Cohésion des territoires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Présentation de l’étude prospective des effets du changement climatique sur la ressource en eau du bassin de la Seugne, réalisée dans le cadre du projet LIFE </a:t>
            </a:r>
            <a:r>
              <a:rPr lang="fr-FR" sz="20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Eau&amp;Climat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580" indent="449580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Par Amélie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Jugniot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- Chargée de projet hydrogéologie et animatrice du programme LIFE Eau &amp; Climat – 	EPTB Charente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Tour de table des situations des bassins selon les besoins et sollicitations en cours du réseau (</a:t>
            </a:r>
            <a:r>
              <a:rPr lang="fr-FR" b="1" dirty="0"/>
              <a:t>dont point sur le référentiel missions et actions en </a:t>
            </a:r>
            <a:r>
              <a:rPr lang="fr-FR" b="1"/>
              <a:t>cours)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Agenda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fr-FR" sz="1600" dirty="0">
              <a:latin typeface="Ubuntu" panose="020B05040306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1600" b="1" dirty="0">
              <a:latin typeface="Ubuntu" panose="020B0504030602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62353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445851" y="344400"/>
            <a:ext cx="1174614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Bilan Groupe de Travail n°4 du 30 mai</a:t>
            </a:r>
          </a:p>
          <a:p>
            <a:endParaRPr lang="fr-FR" sz="1100" b="1" dirty="0">
              <a:solidFill>
                <a:srgbClr val="00B0F0"/>
              </a:solidFill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Tx/>
              <a:buChar char="-"/>
            </a:pPr>
            <a:endParaRPr lang="fr-FR" sz="2000" b="1" dirty="0"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376" y="710067"/>
            <a:ext cx="1140310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B0F0"/>
              </a:solidFill>
            </a:endParaRPr>
          </a:p>
          <a:p>
            <a:pPr lvl="1"/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B0F0"/>
                </a:solidFill>
              </a:rPr>
              <a:t>Plusieurs thématiques ont émergé</a:t>
            </a:r>
          </a:p>
          <a:p>
            <a:pPr lvl="1"/>
            <a:r>
              <a:rPr lang="fr-FR" sz="2200" b="1" dirty="0"/>
              <a:t>Sujet 1</a:t>
            </a:r>
            <a:r>
              <a:rPr lang="fr-FR" sz="2200" dirty="0"/>
              <a:t> : Approches prospectives sur la ressource en eau dans un contexte de changement climatique – (Etudes prospectives, incidences climatiques sur l'hydrogéologie, les usages et la biodiversité)</a:t>
            </a:r>
          </a:p>
          <a:p>
            <a:pPr lvl="1"/>
            <a:r>
              <a:rPr lang="fr-FR" sz="2200" b="1" dirty="0"/>
              <a:t>Sujet 2 </a:t>
            </a:r>
            <a:r>
              <a:rPr lang="fr-FR" sz="2200" dirty="0"/>
              <a:t>: Prélèvements non déclarés : les possibilités d'évolutions de la règlementation (outils de contrôle, nouvel structure d'accompagnement à l'instar des SPANC,...), les ouvrages, leur impact sur les milieux aquatiques</a:t>
            </a:r>
            <a:br>
              <a:rPr lang="fr-FR" sz="2400" dirty="0"/>
            </a:br>
            <a:endParaRPr lang="fr-FR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B0F0"/>
                </a:solidFill>
              </a:rPr>
              <a:t>Toutes les ressources des GT </a:t>
            </a:r>
            <a:r>
              <a:rPr lang="fr-FR" sz="2400" i="1" dirty="0">
                <a:hlinkClick r:id="rId3"/>
              </a:rPr>
              <a:t>ici</a:t>
            </a:r>
            <a:endParaRPr lang="fr-FR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3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224178" y="163367"/>
            <a:ext cx="117461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Actualités nationales </a:t>
            </a:r>
          </a:p>
          <a:p>
            <a:pPr lvl="0"/>
            <a:endParaRPr lang="fr-FR" sz="2000" b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348" y="1327530"/>
            <a:ext cx="11746148" cy="2620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>
                <a:latin typeface="Ubuntu" panose="020B0504030602030204" pitchFamily="34" charset="0"/>
              </a:rPr>
              <a:t>CASH du 12 juillet  </a:t>
            </a:r>
            <a:r>
              <a:rPr lang="fr-FR" dirty="0">
                <a:latin typeface="Ubuntu" panose="020B0504030602030204" pitchFamily="34" charset="0"/>
                <a:hlinkClick r:id="rId3"/>
              </a:rPr>
              <a:t>(infos et supports)</a:t>
            </a:r>
            <a:endParaRPr lang="fr-FR" dirty="0">
              <a:latin typeface="Ubuntu" panose="020B050403060203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500" dirty="0">
                <a:latin typeface="Ubuntu" panose="020B0504030602030204" pitchFamily="34" charset="0"/>
              </a:rPr>
              <a:t>Intervention EP Loire et EPTB Adour - Remplissage actuel et prospective de remplissage des barrages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500" b="1" dirty="0">
                <a:latin typeface="Ubuntu" panose="020B0504030602030204" pitchFamily="34" charset="0"/>
              </a:rPr>
              <a:t>Prochain CASH pressenti mi-octobre 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Ubuntu" panose="020B0504030602030204" pitchFamily="34" charset="0"/>
              </a:rPr>
              <a:t>EPTB Eaux et Vilaine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12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Ubuntu" panose="020B0504030602030204" pitchFamily="34" charset="0"/>
              </a:rPr>
              <a:t>  </a:t>
            </a:r>
            <a:r>
              <a:rPr lang="fr-FR" dirty="0" err="1">
                <a:latin typeface="Ubuntu" panose="020B0504030602030204" pitchFamily="34" charset="0"/>
              </a:rPr>
              <a:t>Vigi’EAU</a:t>
            </a:r>
            <a:r>
              <a:rPr lang="fr-FR" dirty="0">
                <a:latin typeface="Ubuntu" panose="020B0504030602030204" pitchFamily="34" charset="0"/>
              </a:rPr>
              <a:t> - </a:t>
            </a:r>
            <a:r>
              <a:rPr lang="fr-FR" dirty="0">
                <a:latin typeface="Ubuntu" panose="020B0504030602030204" pitchFamily="34" charset="0"/>
                <a:ea typeface="Calibri" panose="020F0502020204030204" pitchFamily="34" charset="0"/>
              </a:rPr>
              <a:t>Plateforme visant à mieux informer sur les restrictions d’eau en France </a:t>
            </a:r>
            <a:r>
              <a:rPr lang="fr-FR" dirty="0">
                <a:latin typeface="Ubuntu" panose="020B0504030602030204" pitchFamily="34" charset="0"/>
                <a:hlinkClick r:id="rId4"/>
              </a:rPr>
              <a:t>(infos)</a:t>
            </a:r>
            <a:br>
              <a:rPr lang="fr-FR" dirty="0">
                <a:latin typeface="Ubuntu" panose="020B0504030602030204" pitchFamily="34" charset="0"/>
              </a:rPr>
            </a:br>
            <a:endParaRPr lang="fr-FR" sz="1500" b="1" dirty="0">
              <a:latin typeface="Ubuntu" panose="020B0504030602030204" pitchFamily="34" charset="0"/>
            </a:endParaRPr>
          </a:p>
          <a:p>
            <a:pPr lvl="1">
              <a:lnSpc>
                <a:spcPct val="150000"/>
              </a:lnSpc>
            </a:pPr>
            <a:endParaRPr lang="fr-FR" b="1" dirty="0">
              <a:latin typeface="Ubuntu" panose="020B05040306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78B2F7-85CA-4939-876C-9261F23FD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959" y="3527612"/>
            <a:ext cx="5576190" cy="27603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EC16E6-1D1C-4DCD-BABB-810127AF6A5B}"/>
              </a:ext>
            </a:extLst>
          </p:cNvPr>
          <p:cNvSpPr/>
          <p:nvPr/>
        </p:nvSpPr>
        <p:spPr>
          <a:xfrm>
            <a:off x="0" y="2923993"/>
            <a:ext cx="5432612" cy="294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fr-FR" dirty="0">
              <a:latin typeface="Ubuntu" panose="020B0504030602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500" dirty="0">
                <a:latin typeface="Ubuntu" panose="020B0504030602030204" pitchFamily="34" charset="0"/>
              </a:rPr>
              <a:t>Permet de se tenir informé des niveaux d’alerte sur son territoire (vigilance, alerte, alerte renforcée, crise)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500" dirty="0">
                <a:latin typeface="Ubuntu" panose="020B0504030602030204" pitchFamily="34" charset="0"/>
              </a:rPr>
              <a:t>Permet de se tenir informé des mesures de restriction sur son territoire (ex : arrosage, nettoyage, effectuer des travaux </a:t>
            </a:r>
            <a:r>
              <a:rPr lang="fr-FR" sz="1500" dirty="0" err="1">
                <a:latin typeface="Ubuntu" panose="020B0504030602030204" pitchFamily="34" charset="0"/>
              </a:rPr>
              <a:t>etc</a:t>
            </a:r>
            <a:r>
              <a:rPr lang="fr-FR" sz="1500" dirty="0">
                <a:latin typeface="Ubuntu" panose="020B0504030602030204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500" dirty="0">
                <a:latin typeface="Ubuntu" panose="020B0504030602030204" pitchFamily="34" charset="0"/>
              </a:rPr>
              <a:t>Différencie les particuliers, agriculteurs, entreprises, collectivités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1500" b="1" dirty="0">
              <a:latin typeface="Ubuntu" panose="020B0504030602030204" pitchFamily="34" charset="0"/>
            </a:endParaRPr>
          </a:p>
          <a:p>
            <a:pPr lvl="1">
              <a:lnSpc>
                <a:spcPct val="150000"/>
              </a:lnSpc>
            </a:pPr>
            <a:endParaRPr lang="fr-FR" b="1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500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224178" y="163367"/>
            <a:ext cx="112147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Présentation de l’Inventaire National des Plans d’Eau et de son dispositif collaboratif</a:t>
            </a:r>
          </a:p>
          <a:p>
            <a:endParaRPr lang="fr-FR" sz="3200" b="1" dirty="0">
              <a:solidFill>
                <a:srgbClr val="00B0F0"/>
              </a:solidFill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sz="1600" b="1" i="1" dirty="0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Pascal </a:t>
            </a:r>
            <a:r>
              <a:rPr lang="fr-FR" sz="1600" b="1" i="1" dirty="0" err="1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Kosuth</a:t>
            </a:r>
            <a:r>
              <a:rPr lang="fr-FR" sz="1600" b="1" i="1" dirty="0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Thierry </a:t>
            </a:r>
            <a:r>
              <a:rPr lang="fr-FR" sz="1600" b="1" i="1" dirty="0" err="1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Menager</a:t>
            </a:r>
            <a:r>
              <a:rPr lang="fr-FR" sz="1600" b="1" i="1" dirty="0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Membres de l’Inspection Générale de l’Environnement et du 	Développement Durable - Ministère de la Transition écologique et de la Cohésion des territoires</a:t>
            </a:r>
            <a:endParaRPr lang="fr-FR" sz="1600" b="1" i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277" y="861365"/>
            <a:ext cx="11493404" cy="162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endParaRPr lang="fr-FR" sz="1500" dirty="0">
              <a:latin typeface="Ubuntu" panose="020B0504030602030204" pitchFamily="34" charset="0"/>
            </a:endParaRPr>
          </a:p>
          <a:p>
            <a:pPr lvl="1"/>
            <a:endParaRPr lang="fr-FR" b="1" dirty="0">
              <a:latin typeface="Ubuntu" panose="020B0504030602030204" pitchFamily="34" charset="0"/>
            </a:endParaRPr>
          </a:p>
          <a:p>
            <a:pPr lvl="1"/>
            <a:endParaRPr lang="fr-FR" b="1" dirty="0">
              <a:latin typeface="Ubuntu" panose="020B0504030602030204" pitchFamily="34" charset="0"/>
            </a:endParaRPr>
          </a:p>
          <a:p>
            <a:pPr lvl="1"/>
            <a:endParaRPr lang="fr-FR" b="1" dirty="0">
              <a:latin typeface="Ubuntu" panose="020B0504030602030204" pitchFamily="34" charset="0"/>
            </a:endParaRPr>
          </a:p>
          <a:p>
            <a:pPr lvl="1">
              <a:lnSpc>
                <a:spcPct val="150000"/>
              </a:lnSpc>
            </a:pPr>
            <a:endParaRPr lang="fr-FR" b="1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4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41B08-B34F-4309-B135-ABABA2CB3B48}"/>
              </a:ext>
            </a:extLst>
          </p:cNvPr>
          <p:cNvSpPr/>
          <p:nvPr/>
        </p:nvSpPr>
        <p:spPr>
          <a:xfrm>
            <a:off x="224178" y="163367"/>
            <a:ext cx="112147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Présentation de l’étude prospective des effets du changement climatique sur la ressource en eau du bassin de la Seugne, réalisée dans le cadre du projet LIFE </a:t>
            </a:r>
            <a:r>
              <a:rPr lang="fr-FR" sz="3200" b="1" dirty="0" err="1">
                <a:solidFill>
                  <a:srgbClr val="00B0F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Eau&amp;Climat</a:t>
            </a:r>
            <a:endParaRPr lang="fr-FR" sz="3200" b="1" dirty="0">
              <a:solidFill>
                <a:srgbClr val="00B0F0"/>
              </a:solidFill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3200" b="1" dirty="0">
              <a:solidFill>
                <a:srgbClr val="00B0F0"/>
              </a:solidFill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FR" sz="1600" b="1" i="1" dirty="0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Amélie </a:t>
            </a:r>
            <a:r>
              <a:rPr lang="fr-FR" sz="1600" b="1" i="1" dirty="0" err="1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Jugniot</a:t>
            </a:r>
            <a:r>
              <a:rPr lang="fr-FR" sz="1600" b="1" i="1" dirty="0"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Chargée de projet hydrogéologie et animatrice du programme LIFE Eau &amp; Climat – 	EPTB Charente</a:t>
            </a:r>
          </a:p>
          <a:p>
            <a:pPr lvl="0"/>
            <a:endParaRPr lang="fr-FR" sz="1600" b="1" i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277" y="861365"/>
            <a:ext cx="11493404" cy="162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endParaRPr lang="fr-FR" sz="1500" dirty="0">
              <a:latin typeface="Ubuntu" panose="020B0504030602030204" pitchFamily="34" charset="0"/>
            </a:endParaRPr>
          </a:p>
          <a:p>
            <a:pPr lvl="1"/>
            <a:endParaRPr lang="fr-FR" b="1" dirty="0">
              <a:latin typeface="Ubuntu" panose="020B0504030602030204" pitchFamily="34" charset="0"/>
            </a:endParaRPr>
          </a:p>
          <a:p>
            <a:pPr lvl="1"/>
            <a:endParaRPr lang="fr-FR" b="1" dirty="0">
              <a:latin typeface="Ubuntu" panose="020B0504030602030204" pitchFamily="34" charset="0"/>
            </a:endParaRPr>
          </a:p>
          <a:p>
            <a:pPr lvl="1"/>
            <a:endParaRPr lang="fr-FR" b="1" dirty="0">
              <a:latin typeface="Ubuntu" panose="020B0504030602030204" pitchFamily="34" charset="0"/>
            </a:endParaRPr>
          </a:p>
          <a:p>
            <a:pPr lvl="1">
              <a:lnSpc>
                <a:spcPct val="150000"/>
              </a:lnSpc>
            </a:pPr>
            <a:endParaRPr lang="fr-FR" b="1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6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788"/>
            <a:ext cx="9144000" cy="6858000"/>
          </a:xfrm>
          <a:prstGeom prst="rect">
            <a:avLst/>
          </a:prstGeom>
        </p:spPr>
      </p:pic>
      <p:sp>
        <p:nvSpPr>
          <p:cNvPr id="5" name="Google Shape;128;p26"/>
          <p:cNvSpPr/>
          <p:nvPr/>
        </p:nvSpPr>
        <p:spPr>
          <a:xfrm rot="5400000">
            <a:off x="-712506" y="712506"/>
            <a:ext cx="6863787" cy="5438776"/>
          </a:xfrm>
          <a:prstGeom prst="rect">
            <a:avLst/>
          </a:prstGeom>
          <a:solidFill>
            <a:srgbClr val="0047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B5642D-C353-E143-B145-C2342E5A0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98"/>
          <a:stretch/>
        </p:blipFill>
        <p:spPr>
          <a:xfrm flipH="1">
            <a:off x="-1" y="3114678"/>
            <a:ext cx="3009901" cy="3965474"/>
          </a:xfrm>
          <a:prstGeom prst="rect">
            <a:avLst/>
          </a:prstGeom>
        </p:spPr>
      </p:pic>
      <p:sp>
        <p:nvSpPr>
          <p:cNvPr id="7" name="Google Shape;128;p26"/>
          <p:cNvSpPr/>
          <p:nvPr/>
        </p:nvSpPr>
        <p:spPr>
          <a:xfrm rot="5400000">
            <a:off x="3683360" y="-1546191"/>
            <a:ext cx="3602979" cy="8814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ZoneTexte 7"/>
          <p:cNvSpPr txBox="1"/>
          <p:nvPr/>
        </p:nvSpPr>
        <p:spPr>
          <a:xfrm>
            <a:off x="1431475" y="1593262"/>
            <a:ext cx="8234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75F"/>
                </a:solidFill>
                <a:latin typeface="FinalSix Black" pitchFamily="2" charset="77"/>
              </a:rPr>
              <a:t>Présentation de l’étude prospective sur le bassin versant de la </a:t>
            </a:r>
            <a:r>
              <a:rPr lang="fr-FR" sz="2800" b="1" dirty="0" err="1">
                <a:solidFill>
                  <a:srgbClr val="00475F"/>
                </a:solidFill>
                <a:latin typeface="FinalSix Black" pitchFamily="2" charset="77"/>
              </a:rPr>
              <a:t>Seugne</a:t>
            </a:r>
            <a:r>
              <a:rPr lang="fr-FR" sz="2800" b="1" dirty="0">
                <a:solidFill>
                  <a:srgbClr val="00475F"/>
                </a:solidFill>
                <a:latin typeface="FinalSix Black" pitchFamily="2" charset="77"/>
              </a:rPr>
              <a:t> </a:t>
            </a:r>
          </a:p>
          <a:p>
            <a:endParaRPr lang="fr-FR" sz="2800" dirty="0">
              <a:solidFill>
                <a:srgbClr val="00475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31475" y="2663050"/>
            <a:ext cx="7497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1A2C7"/>
                </a:solidFill>
                <a:latin typeface="FinalSix Black" pitchFamily="2" charset="77"/>
              </a:rPr>
              <a:t>22 septembre 2023 – GT « sécheresse » ANEB</a:t>
            </a:r>
            <a:endParaRPr lang="fr-FR" sz="2400" dirty="0">
              <a:solidFill>
                <a:srgbClr val="31A2C7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65" y="3098776"/>
            <a:ext cx="2980023" cy="1407679"/>
          </a:xfrm>
          <a:prstGeom prst="rect">
            <a:avLst/>
          </a:prstGeom>
        </p:spPr>
      </p:pic>
      <p:pic>
        <p:nvPicPr>
          <p:cNvPr id="12" name="Image 11" descr="logo Life Eau&amp;Clima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19" y="3321780"/>
            <a:ext cx="1766221" cy="831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RE PAGE"/>
          <p:cNvSpPr txBox="1"/>
          <p:nvPr/>
        </p:nvSpPr>
        <p:spPr>
          <a:xfrm>
            <a:off x="907056" y="6219915"/>
            <a:ext cx="452396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200" b="0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defRPr>
            </a:lvl1pPr>
          </a:lstStyle>
          <a:p>
            <a:r>
              <a:rPr lang="fr-FR" sz="1100" dirty="0">
                <a:solidFill>
                  <a:schemeClr val="bg1"/>
                </a:solidFill>
                <a:latin typeface="FinalSix Book" panose="00000500000000000000" pitchFamily="2" charset="0"/>
              </a:rPr>
              <a:t>Le projet LIFE </a:t>
            </a:r>
            <a:r>
              <a:rPr lang="fr-FR" sz="1100" dirty="0" err="1">
                <a:solidFill>
                  <a:schemeClr val="bg1"/>
                </a:solidFill>
                <a:latin typeface="FinalSix Book" panose="00000500000000000000" pitchFamily="2" charset="0"/>
              </a:rPr>
              <a:t>Eau&amp;Climat</a:t>
            </a:r>
            <a:r>
              <a:rPr lang="fr-FR" sz="1100" dirty="0">
                <a:solidFill>
                  <a:schemeClr val="bg1"/>
                </a:solidFill>
                <a:latin typeface="FinalSix Book" panose="00000500000000000000" pitchFamily="2" charset="0"/>
              </a:rPr>
              <a:t> (LIFE19 GIC/FR/001259) a reçu un financement du programme LIFE de l'Union Européenne.</a:t>
            </a:r>
            <a:endParaRPr sz="1100" dirty="0">
              <a:solidFill>
                <a:schemeClr val="bg1"/>
              </a:solidFill>
              <a:latin typeface="FinalSix Book" panose="00000500000000000000" pitchFamily="2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986"/>
          <a:stretch/>
        </p:blipFill>
        <p:spPr>
          <a:xfrm>
            <a:off x="190500" y="6200964"/>
            <a:ext cx="633135" cy="469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55" y="3314952"/>
            <a:ext cx="2282192" cy="88345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0"/>
          <a:stretch/>
        </p:blipFill>
        <p:spPr>
          <a:xfrm>
            <a:off x="8173983" y="3021923"/>
            <a:ext cx="1414130" cy="11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7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 txBox="1">
            <a:spLocks/>
          </p:cNvSpPr>
          <p:nvPr/>
        </p:nvSpPr>
        <p:spPr>
          <a:xfrm>
            <a:off x="752966" y="640702"/>
            <a:ext cx="4552680" cy="19493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422"/>
              </a:spcBef>
              <a:buFont typeface="Arial" panose="020B0604020202020204" pitchFamily="34" charset="0"/>
              <a:buNone/>
            </a:pPr>
            <a:r>
              <a:rPr lang="fr-FR" sz="1800" b="1" dirty="0">
                <a:latin typeface="FinalSix Black" panose="00000900000000000000" pitchFamily="2" charset="0"/>
              </a:rPr>
              <a:t>Objectif </a:t>
            </a:r>
            <a:r>
              <a:rPr lang="fr-FR" sz="1800" dirty="0">
                <a:latin typeface="FinalSix Black" panose="00000900000000000000" pitchFamily="2" charset="0"/>
              </a:rPr>
              <a:t> </a:t>
            </a:r>
          </a:p>
          <a:p>
            <a:pPr marL="0" indent="0">
              <a:spcBef>
                <a:spcPts val="422"/>
              </a:spcBef>
              <a:buFont typeface="Arial" panose="020B0604020202020204" pitchFamily="34" charset="0"/>
              <a:buNone/>
            </a:pPr>
            <a:r>
              <a:rPr lang="fr-FR" sz="1800" dirty="0">
                <a:latin typeface="FinalSix Book" panose="00000500000000000000" pitchFamily="2" charset="0"/>
              </a:rPr>
              <a:t>Aider les acteurs de la gestion des ressources en eau à évaluer les effets du changement climatique, à les prendre en compte dans leur planification et à mettre en œuvre des mesures d’adaptation.</a:t>
            </a:r>
          </a:p>
          <a:p>
            <a:pPr lvl="1">
              <a:spcBef>
                <a:spcPts val="422"/>
              </a:spcBef>
            </a:pPr>
            <a:endParaRPr lang="fr-FR" sz="1547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2580"/>
          <a:stretch/>
        </p:blipFill>
        <p:spPr>
          <a:xfrm>
            <a:off x="970783" y="2872397"/>
            <a:ext cx="3785061" cy="26082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7664" r="13836"/>
          <a:stretch/>
        </p:blipFill>
        <p:spPr>
          <a:xfrm>
            <a:off x="4858475" y="2284962"/>
            <a:ext cx="2760620" cy="26242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83" y="551589"/>
            <a:ext cx="4664221" cy="45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48479" t="29819" r="31352" b="37764"/>
          <a:stretch/>
        </p:blipFill>
        <p:spPr>
          <a:xfrm>
            <a:off x="6396523" y="4205682"/>
            <a:ext cx="2105336" cy="2114993"/>
          </a:xfrm>
          <a:prstGeom prst="rect">
            <a:avLst/>
          </a:prstGeom>
        </p:spPr>
      </p:pic>
      <p:pic>
        <p:nvPicPr>
          <p:cNvPr id="14" name="Image 13" descr="logo Life Eau&amp;Climat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86" y="490430"/>
            <a:ext cx="1971468" cy="92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5195" y="5268648"/>
            <a:ext cx="1386591" cy="6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217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BD1C87ED2FE6478F9BC8F9E6FF90A5" ma:contentTypeVersion="12" ma:contentTypeDescription="Crée un document." ma:contentTypeScope="" ma:versionID="fe200b0143b27bc154bc3913bf5daf1b">
  <xsd:schema xmlns:xsd="http://www.w3.org/2001/XMLSchema" xmlns:xs="http://www.w3.org/2001/XMLSchema" xmlns:p="http://schemas.microsoft.com/office/2006/metadata/properties" xmlns:ns3="7f15f48a-f5c7-48b0-ac02-717a2b98f873" targetNamespace="http://schemas.microsoft.com/office/2006/metadata/properties" ma:root="true" ma:fieldsID="e254d99a73ec9e3426f637fa3300f096" ns3:_="">
    <xsd:import namespace="7f15f48a-f5c7-48b0-ac02-717a2b98f8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15f48a-f5c7-48b0-ac02-717a2b98f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3BFCAC-9A2B-421F-ADE0-F0D8D83A1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15f48a-f5c7-48b0-ac02-717a2b98f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911D4C-43DB-4F52-AF02-A1C73EF8E9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B1EBF8-CCA5-49C8-AEAC-1C105951D516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7f15f48a-f5c7-48b0-ac02-717a2b98f873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1410</Words>
  <Application>Microsoft Office PowerPoint</Application>
  <PresentationFormat>Grand écran</PresentationFormat>
  <Paragraphs>208</Paragraphs>
  <Slides>21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7" baseType="lpstr">
      <vt:lpstr>Arial</vt:lpstr>
      <vt:lpstr>Calibri</vt:lpstr>
      <vt:lpstr>Calibri Light</vt:lpstr>
      <vt:lpstr>FinalSix Black</vt:lpstr>
      <vt:lpstr>FinalSix Bold</vt:lpstr>
      <vt:lpstr>FinalSix Book</vt:lpstr>
      <vt:lpstr>FinalSix Light</vt:lpstr>
      <vt:lpstr>Helvetica Neue</vt:lpstr>
      <vt:lpstr>Times New Roman</vt:lpstr>
      <vt:lpstr>Ubuntu</vt:lpstr>
      <vt:lpstr>Ubuntu Bold</vt:lpstr>
      <vt:lpstr>Ubuntu Light</vt:lpstr>
      <vt:lpstr>Ubuntu-Medium</vt:lpstr>
      <vt:lpstr>Wingdings</vt:lpstr>
      <vt:lpstr>Wingdings 2</vt:lpstr>
      <vt:lpstr>Thème Office</vt:lpstr>
      <vt:lpstr>Présentation PowerPoint</vt:lpstr>
      <vt:lpstr>Présents/Inscrits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Anonyme</cp:lastModifiedBy>
  <cp:revision>91</cp:revision>
  <cp:lastPrinted>2023-05-30T07:58:59Z</cp:lastPrinted>
  <dcterms:created xsi:type="dcterms:W3CDTF">2023-04-13T10:58:59Z</dcterms:created>
  <dcterms:modified xsi:type="dcterms:W3CDTF">2023-09-22T08:33:55Z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0x01010089BD1C87ED2FE6478F9BC8F9E6FF90A5</vt:lpwstr>
  </property>
</Properties>
</file>