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86" r:id="rId5"/>
    <p:sldId id="287" r:id="rId6"/>
    <p:sldId id="257" r:id="rId7"/>
    <p:sldId id="256" r:id="rId8"/>
    <p:sldId id="280" r:id="rId9"/>
    <p:sldId id="281" r:id="rId10"/>
    <p:sldId id="282" r:id="rId11"/>
    <p:sldId id="283" r:id="rId12"/>
    <p:sldId id="284" r:id="rId13"/>
    <p:sldId id="285"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85" d="100"/>
          <a:sy n="85" d="100"/>
        </p:scale>
        <p:origin x="54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rivallain" userId="fe366aeb-b697-4661-ac65-5a1c736bc67e" providerId="ADAL" clId="{32D4904A-A00F-43C0-AAC5-4B9AA403A115}"/>
    <pc:docChg chg="addSld delSld modSld sldOrd">
      <pc:chgData name="alexandre rivallain" userId="fe366aeb-b697-4661-ac65-5a1c736bc67e" providerId="ADAL" clId="{32D4904A-A00F-43C0-AAC5-4B9AA403A115}" dt="2023-09-14T14:24:41.970" v="47" actId="2696"/>
      <pc:docMkLst>
        <pc:docMk/>
      </pc:docMkLst>
      <pc:sldChg chg="del">
        <pc:chgData name="alexandre rivallain" userId="fe366aeb-b697-4661-ac65-5a1c736bc67e" providerId="ADAL" clId="{32D4904A-A00F-43C0-AAC5-4B9AA403A115}" dt="2023-09-14T14:23:39.830" v="0" actId="2696"/>
        <pc:sldMkLst>
          <pc:docMk/>
          <pc:sldMk cId="992887836" sldId="258"/>
        </pc:sldMkLst>
      </pc:sldChg>
      <pc:sldChg chg="del">
        <pc:chgData name="alexandre rivallain" userId="fe366aeb-b697-4661-ac65-5a1c736bc67e" providerId="ADAL" clId="{32D4904A-A00F-43C0-AAC5-4B9AA403A115}" dt="2023-09-14T14:23:39.989" v="1" actId="2696"/>
        <pc:sldMkLst>
          <pc:docMk/>
          <pc:sldMk cId="1253327404" sldId="259"/>
        </pc:sldMkLst>
      </pc:sldChg>
      <pc:sldChg chg="del">
        <pc:chgData name="alexandre rivallain" userId="fe366aeb-b697-4661-ac65-5a1c736bc67e" providerId="ADAL" clId="{32D4904A-A00F-43C0-AAC5-4B9AA403A115}" dt="2023-09-14T14:23:40.159" v="2" actId="2696"/>
        <pc:sldMkLst>
          <pc:docMk/>
          <pc:sldMk cId="1583698925" sldId="260"/>
        </pc:sldMkLst>
      </pc:sldChg>
      <pc:sldChg chg="del">
        <pc:chgData name="alexandre rivallain" userId="fe366aeb-b697-4661-ac65-5a1c736bc67e" providerId="ADAL" clId="{32D4904A-A00F-43C0-AAC5-4B9AA403A115}" dt="2023-09-14T14:23:40.314" v="3" actId="2696"/>
        <pc:sldMkLst>
          <pc:docMk/>
          <pc:sldMk cId="310559878" sldId="261"/>
        </pc:sldMkLst>
      </pc:sldChg>
      <pc:sldChg chg="del">
        <pc:chgData name="alexandre rivallain" userId="fe366aeb-b697-4661-ac65-5a1c736bc67e" providerId="ADAL" clId="{32D4904A-A00F-43C0-AAC5-4B9AA403A115}" dt="2023-09-14T14:23:40.460" v="4" actId="2696"/>
        <pc:sldMkLst>
          <pc:docMk/>
          <pc:sldMk cId="1116017392" sldId="262"/>
        </pc:sldMkLst>
      </pc:sldChg>
      <pc:sldChg chg="del">
        <pc:chgData name="alexandre rivallain" userId="fe366aeb-b697-4661-ac65-5a1c736bc67e" providerId="ADAL" clId="{32D4904A-A00F-43C0-AAC5-4B9AA403A115}" dt="2023-09-14T14:23:40.613" v="5" actId="2696"/>
        <pc:sldMkLst>
          <pc:docMk/>
          <pc:sldMk cId="3387055335" sldId="263"/>
        </pc:sldMkLst>
      </pc:sldChg>
      <pc:sldChg chg="del">
        <pc:chgData name="alexandre rivallain" userId="fe366aeb-b697-4661-ac65-5a1c736bc67e" providerId="ADAL" clId="{32D4904A-A00F-43C0-AAC5-4B9AA403A115}" dt="2023-09-14T14:23:40.767" v="6" actId="2696"/>
        <pc:sldMkLst>
          <pc:docMk/>
          <pc:sldMk cId="340799881" sldId="264"/>
        </pc:sldMkLst>
      </pc:sldChg>
      <pc:sldChg chg="del">
        <pc:chgData name="alexandre rivallain" userId="fe366aeb-b697-4661-ac65-5a1c736bc67e" providerId="ADAL" clId="{32D4904A-A00F-43C0-AAC5-4B9AA403A115}" dt="2023-09-14T14:23:40.924" v="7" actId="2696"/>
        <pc:sldMkLst>
          <pc:docMk/>
          <pc:sldMk cId="3329112934" sldId="265"/>
        </pc:sldMkLst>
      </pc:sldChg>
      <pc:sldChg chg="del">
        <pc:chgData name="alexandre rivallain" userId="fe366aeb-b697-4661-ac65-5a1c736bc67e" providerId="ADAL" clId="{32D4904A-A00F-43C0-AAC5-4B9AA403A115}" dt="2023-09-14T14:23:41.093" v="8" actId="2696"/>
        <pc:sldMkLst>
          <pc:docMk/>
          <pc:sldMk cId="4263342569" sldId="266"/>
        </pc:sldMkLst>
      </pc:sldChg>
      <pc:sldChg chg="del">
        <pc:chgData name="alexandre rivallain" userId="fe366aeb-b697-4661-ac65-5a1c736bc67e" providerId="ADAL" clId="{32D4904A-A00F-43C0-AAC5-4B9AA403A115}" dt="2023-09-14T14:23:41.240" v="9" actId="2696"/>
        <pc:sldMkLst>
          <pc:docMk/>
          <pc:sldMk cId="1557973462" sldId="267"/>
        </pc:sldMkLst>
      </pc:sldChg>
      <pc:sldChg chg="del">
        <pc:chgData name="alexandre rivallain" userId="fe366aeb-b697-4661-ac65-5a1c736bc67e" providerId="ADAL" clId="{32D4904A-A00F-43C0-AAC5-4B9AA403A115}" dt="2023-09-14T14:23:41.665" v="10" actId="2696"/>
        <pc:sldMkLst>
          <pc:docMk/>
          <pc:sldMk cId="3648847767" sldId="268"/>
        </pc:sldMkLst>
      </pc:sldChg>
      <pc:sldChg chg="del">
        <pc:chgData name="alexandre rivallain" userId="fe366aeb-b697-4661-ac65-5a1c736bc67e" providerId="ADAL" clId="{32D4904A-A00F-43C0-AAC5-4B9AA403A115}" dt="2023-09-14T14:23:41.826" v="11" actId="2696"/>
        <pc:sldMkLst>
          <pc:docMk/>
          <pc:sldMk cId="2599053017" sldId="269"/>
        </pc:sldMkLst>
      </pc:sldChg>
      <pc:sldChg chg="del">
        <pc:chgData name="alexandre rivallain" userId="fe366aeb-b697-4661-ac65-5a1c736bc67e" providerId="ADAL" clId="{32D4904A-A00F-43C0-AAC5-4B9AA403A115}" dt="2023-09-14T14:23:41.953" v="12" actId="2696"/>
        <pc:sldMkLst>
          <pc:docMk/>
          <pc:sldMk cId="1859386911" sldId="270"/>
        </pc:sldMkLst>
      </pc:sldChg>
      <pc:sldChg chg="del">
        <pc:chgData name="alexandre rivallain" userId="fe366aeb-b697-4661-ac65-5a1c736bc67e" providerId="ADAL" clId="{32D4904A-A00F-43C0-AAC5-4B9AA403A115}" dt="2023-09-14T14:23:42.109" v="13" actId="2696"/>
        <pc:sldMkLst>
          <pc:docMk/>
          <pc:sldMk cId="321023113" sldId="271"/>
        </pc:sldMkLst>
      </pc:sldChg>
      <pc:sldChg chg="del">
        <pc:chgData name="alexandre rivallain" userId="fe366aeb-b697-4661-ac65-5a1c736bc67e" providerId="ADAL" clId="{32D4904A-A00F-43C0-AAC5-4B9AA403A115}" dt="2023-09-14T14:23:42.660" v="15" actId="2696"/>
        <pc:sldMkLst>
          <pc:docMk/>
          <pc:sldMk cId="3375275818" sldId="274"/>
        </pc:sldMkLst>
      </pc:sldChg>
      <pc:sldChg chg="del">
        <pc:chgData name="alexandre rivallain" userId="fe366aeb-b697-4661-ac65-5a1c736bc67e" providerId="ADAL" clId="{32D4904A-A00F-43C0-AAC5-4B9AA403A115}" dt="2023-09-14T14:23:43.142" v="16" actId="2696"/>
        <pc:sldMkLst>
          <pc:docMk/>
          <pc:sldMk cId="1794244072" sldId="275"/>
        </pc:sldMkLst>
      </pc:sldChg>
      <pc:sldChg chg="del">
        <pc:chgData name="alexandre rivallain" userId="fe366aeb-b697-4661-ac65-5a1c736bc67e" providerId="ADAL" clId="{32D4904A-A00F-43C0-AAC5-4B9AA403A115}" dt="2023-09-14T14:23:43.617" v="17" actId="2696"/>
        <pc:sldMkLst>
          <pc:docMk/>
          <pc:sldMk cId="2250100350" sldId="276"/>
        </pc:sldMkLst>
      </pc:sldChg>
      <pc:sldChg chg="del">
        <pc:chgData name="alexandre rivallain" userId="fe366aeb-b697-4661-ac65-5a1c736bc67e" providerId="ADAL" clId="{32D4904A-A00F-43C0-AAC5-4B9AA403A115}" dt="2023-09-14T14:23:44.079" v="19" actId="2696"/>
        <pc:sldMkLst>
          <pc:docMk/>
          <pc:sldMk cId="2160624640" sldId="277"/>
        </pc:sldMkLst>
      </pc:sldChg>
      <pc:sldChg chg="del">
        <pc:chgData name="alexandre rivallain" userId="fe366aeb-b697-4661-ac65-5a1c736bc67e" providerId="ADAL" clId="{32D4904A-A00F-43C0-AAC5-4B9AA403A115}" dt="2023-09-14T14:24:41.970" v="47" actId="2696"/>
        <pc:sldMkLst>
          <pc:docMk/>
          <pc:sldMk cId="2993588094" sldId="278"/>
        </pc:sldMkLst>
      </pc:sldChg>
      <pc:sldChg chg="del">
        <pc:chgData name="alexandre rivallain" userId="fe366aeb-b697-4661-ac65-5a1c736bc67e" providerId="ADAL" clId="{32D4904A-A00F-43C0-AAC5-4B9AA403A115}" dt="2023-09-14T14:23:42.256" v="14" actId="2696"/>
        <pc:sldMkLst>
          <pc:docMk/>
          <pc:sldMk cId="997870757" sldId="279"/>
        </pc:sldMkLst>
      </pc:sldChg>
      <pc:sldChg chg="modSp add">
        <pc:chgData name="alexandre rivallain" userId="fe366aeb-b697-4661-ac65-5a1c736bc67e" providerId="ADAL" clId="{32D4904A-A00F-43C0-AAC5-4B9AA403A115}" dt="2023-09-14T14:24:07.643" v="44" actId="20577"/>
        <pc:sldMkLst>
          <pc:docMk/>
          <pc:sldMk cId="0" sldId="286"/>
        </pc:sldMkLst>
        <pc:spChg chg="mod">
          <ac:chgData name="alexandre rivallain" userId="fe366aeb-b697-4661-ac65-5a1c736bc67e" providerId="ADAL" clId="{32D4904A-A00F-43C0-AAC5-4B9AA403A115}" dt="2023-09-14T14:24:07.643" v="44" actId="20577"/>
          <ac:spMkLst>
            <pc:docMk/>
            <pc:sldMk cId="0" sldId="286"/>
            <ac:spMk id="43" creationId="{00000000-0000-0000-0000-000000000000}"/>
          </ac:spMkLst>
        </pc:spChg>
      </pc:sldChg>
      <pc:sldChg chg="add ord">
        <pc:chgData name="alexandre rivallain" userId="fe366aeb-b697-4661-ac65-5a1c736bc67e" providerId="ADAL" clId="{32D4904A-A00F-43C0-AAC5-4B9AA403A115}" dt="2023-09-14T14:24:26.741" v="46"/>
        <pc:sldMkLst>
          <pc:docMk/>
          <pc:sldMk cId="3377400868" sldId="287"/>
        </pc:sldMkLst>
      </pc:sldChg>
      <pc:sldMasterChg chg="delSldLayout">
        <pc:chgData name="alexandre rivallain" userId="fe366aeb-b697-4661-ac65-5a1c736bc67e" providerId="ADAL" clId="{32D4904A-A00F-43C0-AAC5-4B9AA403A115}" dt="2023-09-14T14:23:43.620" v="18" actId="2696"/>
        <pc:sldMasterMkLst>
          <pc:docMk/>
          <pc:sldMasterMk cId="4268465043" sldId="2147483648"/>
        </pc:sldMasterMkLst>
        <pc:sldLayoutChg chg="del">
          <pc:chgData name="alexandre rivallain" userId="fe366aeb-b697-4661-ac65-5a1c736bc67e" providerId="ADAL" clId="{32D4904A-A00F-43C0-AAC5-4B9AA403A115}" dt="2023-09-14T14:23:43.620" v="18" actId="2696"/>
          <pc:sldLayoutMkLst>
            <pc:docMk/>
            <pc:sldMasterMk cId="4268465043" sldId="2147483648"/>
            <pc:sldLayoutMk cId="4145359363" sldId="2147483661"/>
          </pc:sldLayoutMkLst>
        </pc:sldLayoutChg>
      </pc:sldMasterChg>
    </pc:docChg>
  </pc:docChgLst>
  <pc:docChgLst>
    <pc:chgData name="alexandre rivallain" userId="fe366aeb-b697-4661-ac65-5a1c736bc67e" providerId="ADAL" clId="{7BB97236-CF66-4BA4-8A6A-DC7F6A2B5CBB}"/>
    <pc:docChg chg="custSel modSld">
      <pc:chgData name="alexandre rivallain" userId="fe366aeb-b697-4661-ac65-5a1c736bc67e" providerId="ADAL" clId="{7BB97236-CF66-4BA4-8A6A-DC7F6A2B5CBB}" dt="2023-07-02T20:56:47.910" v="5" actId="478"/>
      <pc:docMkLst>
        <pc:docMk/>
      </pc:docMkLst>
      <pc:sldChg chg="addSp delSp modSp">
        <pc:chgData name="alexandre rivallain" userId="fe366aeb-b697-4661-ac65-5a1c736bc67e" providerId="ADAL" clId="{7BB97236-CF66-4BA4-8A6A-DC7F6A2B5CBB}" dt="2023-07-02T20:56:47.910" v="5" actId="478"/>
        <pc:sldMkLst>
          <pc:docMk/>
          <pc:sldMk cId="0" sldId="284"/>
        </pc:sldMkLst>
        <pc:spChg chg="del">
          <ac:chgData name="alexandre rivallain" userId="fe366aeb-b697-4661-ac65-5a1c736bc67e" providerId="ADAL" clId="{7BB97236-CF66-4BA4-8A6A-DC7F6A2B5CBB}" dt="2023-07-02T20:56:34.349" v="2" actId="478"/>
          <ac:spMkLst>
            <pc:docMk/>
            <pc:sldMk cId="0" sldId="284"/>
            <ac:spMk id="153" creationId="{00000000-0000-0000-0000-000000000000}"/>
          </ac:spMkLst>
        </pc:spChg>
        <pc:spChg chg="del">
          <ac:chgData name="alexandre rivallain" userId="fe366aeb-b697-4661-ac65-5a1c736bc67e" providerId="ADAL" clId="{7BB97236-CF66-4BA4-8A6A-DC7F6A2B5CBB}" dt="2023-07-02T20:56:47.910" v="5" actId="478"/>
          <ac:spMkLst>
            <pc:docMk/>
            <pc:sldMk cId="0" sldId="284"/>
            <ac:spMk id="155" creationId="{00000000-0000-0000-0000-000000000000}"/>
          </ac:spMkLst>
        </pc:spChg>
        <pc:picChg chg="add mod">
          <ac:chgData name="alexandre rivallain" userId="fe366aeb-b697-4661-ac65-5a1c736bc67e" providerId="ADAL" clId="{7BB97236-CF66-4BA4-8A6A-DC7F6A2B5CBB}" dt="2023-07-02T20:56:39.114" v="4" actId="14100"/>
          <ac:picMkLst>
            <pc:docMk/>
            <pc:sldMk cId="0" sldId="284"/>
            <ac:picMk id="3" creationId="{B626F8A8-924E-4A70-BEC6-E883C0E3915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1748D-C073-4401-A4A2-7D92B481D7B4}" type="datetimeFigureOut">
              <a:rPr lang="fr-FR" smtClean="0"/>
              <a:t>14/09/2023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B44885-8C4B-4B02-A571-3087F2A88DB6}" type="slidenum">
              <a:rPr lang="fr-FR" smtClean="0"/>
              <a:t>‹N°›</a:t>
            </a:fld>
            <a:endParaRPr lang="fr-FR"/>
          </a:p>
        </p:txBody>
      </p:sp>
    </p:spTree>
    <p:extLst>
      <p:ext uri="{BB962C8B-B14F-4D97-AF65-F5344CB8AC3E}">
        <p14:creationId xmlns:p14="http://schemas.microsoft.com/office/powerpoint/2010/main" val="461685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243C024-DAA0-4598-9367-1A4F49BA1DD2}" type="slidenum">
              <a:rPr lang="fr-FR" smtClean="0"/>
              <a:t>2</a:t>
            </a:fld>
            <a:endParaRPr lang="fr-FR"/>
          </a:p>
        </p:txBody>
      </p:sp>
    </p:spTree>
    <p:extLst>
      <p:ext uri="{BB962C8B-B14F-4D97-AF65-F5344CB8AC3E}">
        <p14:creationId xmlns:p14="http://schemas.microsoft.com/office/powerpoint/2010/main" val="197391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Rot="1" noChangeAspect="1" noChangeArrowheads="1" noTextEdit="1"/>
          </p:cNvSpPr>
          <p:nvPr>
            <p:ph type="sldImg"/>
          </p:nvPr>
        </p:nvSpPr>
        <p:spPr>
          <a:xfrm>
            <a:off x="-141288" y="869950"/>
            <a:ext cx="7634288" cy="4295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Rectangle 2"/>
          <p:cNvSpPr>
            <a:spLocks noGrp="1" noChangeArrowheads="1"/>
          </p:cNvSpPr>
          <p:nvPr>
            <p:ph type="body" idx="1"/>
          </p:nvPr>
        </p:nvSpPr>
        <p:spPr>
          <a:xfrm>
            <a:off x="734582" y="5440694"/>
            <a:ext cx="5879929" cy="5156398"/>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85283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66a46cd0f_0_0:notes"/>
          <p:cNvSpPr txBox="1">
            <a:spLocks noGrp="1"/>
          </p:cNvSpPr>
          <p:nvPr>
            <p:ph type="body" idx="1"/>
          </p:nvPr>
        </p:nvSpPr>
        <p:spPr>
          <a:xfrm>
            <a:off x="755650" y="5145088"/>
            <a:ext cx="6048300" cy="4210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566a46cd0f_0_0: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3: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66a46cdb3_0_27:notes"/>
          <p:cNvSpPr txBox="1">
            <a:spLocks noGrp="1"/>
          </p:cNvSpPr>
          <p:nvPr>
            <p:ph type="body" idx="1"/>
          </p:nvPr>
        </p:nvSpPr>
        <p:spPr>
          <a:xfrm>
            <a:off x="755650" y="5145088"/>
            <a:ext cx="6048300" cy="4210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2566a46cdb3_0_27: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E6C2E843-5698-4395-9710-4423F77F6250}" type="datetimeFigureOut">
              <a:rPr lang="fr-FR" smtClean="0"/>
              <a:t>14/09/2023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30FB0D-B35D-43AE-9F4D-0F228491C5DC}" type="slidenum">
              <a:rPr lang="fr-FR" smtClean="0"/>
              <a:t>‹N°›</a:t>
            </a:fld>
            <a:endParaRPr lang="fr-FR"/>
          </a:p>
        </p:txBody>
      </p:sp>
    </p:spTree>
    <p:extLst>
      <p:ext uri="{BB962C8B-B14F-4D97-AF65-F5344CB8AC3E}">
        <p14:creationId xmlns:p14="http://schemas.microsoft.com/office/powerpoint/2010/main" val="203897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C2E843-5698-4395-9710-4423F77F6250}" type="datetimeFigureOut">
              <a:rPr lang="fr-FR" smtClean="0"/>
              <a:t>14/09/2023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30FB0D-B35D-43AE-9F4D-0F228491C5DC}" type="slidenum">
              <a:rPr lang="fr-FR" smtClean="0"/>
              <a:t>‹N°›</a:t>
            </a:fld>
            <a:endParaRPr lang="fr-FR"/>
          </a:p>
        </p:txBody>
      </p:sp>
    </p:spTree>
    <p:extLst>
      <p:ext uri="{BB962C8B-B14F-4D97-AF65-F5344CB8AC3E}">
        <p14:creationId xmlns:p14="http://schemas.microsoft.com/office/powerpoint/2010/main" val="257817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C2E843-5698-4395-9710-4423F77F6250}" type="datetimeFigureOut">
              <a:rPr lang="fr-FR" smtClean="0"/>
              <a:t>14/09/2023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30FB0D-B35D-43AE-9F4D-0F228491C5DC}" type="slidenum">
              <a:rPr lang="fr-FR" smtClean="0"/>
              <a:t>‹N°›</a:t>
            </a:fld>
            <a:endParaRPr lang="fr-FR"/>
          </a:p>
        </p:txBody>
      </p:sp>
    </p:spTree>
    <p:extLst>
      <p:ext uri="{BB962C8B-B14F-4D97-AF65-F5344CB8AC3E}">
        <p14:creationId xmlns:p14="http://schemas.microsoft.com/office/powerpoint/2010/main" val="123513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accent3"/>
                </a:solidFill>
                <a:latin typeface="Marianne" panose="02000000000000000000" pitchFamily="50" charset="0"/>
              </a:defRPr>
            </a:lvl1pPr>
          </a:lstStyle>
          <a:p>
            <a:endParaRPr lang="en-US" dirty="0"/>
          </a:p>
        </p:txBody>
      </p:sp>
      <p:sp>
        <p:nvSpPr>
          <p:cNvPr id="4" name="Date Placeholder 3"/>
          <p:cNvSpPr>
            <a:spLocks noGrp="1"/>
          </p:cNvSpPr>
          <p:nvPr>
            <p:ph type="dt" sz="half" idx="10"/>
          </p:nvPr>
        </p:nvSpPr>
        <p:spPr>
          <a:xfrm>
            <a:off x="4724400" y="6324433"/>
            <a:ext cx="2743200" cy="365125"/>
          </a:xfrm>
          <a:prstGeom prst="rect">
            <a:avLst/>
          </a:prstGeom>
        </p:spPr>
        <p:txBody>
          <a:bodyPr/>
          <a:lstStyle>
            <a:lvl1pPr algn="ctr">
              <a:defRPr/>
            </a:lvl1pPr>
          </a:lstStyle>
          <a:p>
            <a:fld id="{052F8DF4-7C88-4103-B75E-D871E7BC34C2}" type="datetimeFigureOut">
              <a:rPr lang="fr-FR" smtClean="0"/>
              <a:pPr/>
              <a:t>14/09/2023</a:t>
            </a:fld>
            <a:endParaRPr lang="fr-F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FF0DB99-046B-4E4D-81B2-F255E1A43D3D}"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579" y="314663"/>
            <a:ext cx="1269242" cy="80770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779" y="5499099"/>
            <a:ext cx="2571757" cy="857251"/>
          </a:xfrm>
          <a:prstGeom prst="rect">
            <a:avLst/>
          </a:prstGeom>
        </p:spPr>
      </p:pic>
    </p:spTree>
    <p:extLst>
      <p:ext uri="{BB962C8B-B14F-4D97-AF65-F5344CB8AC3E}">
        <p14:creationId xmlns:p14="http://schemas.microsoft.com/office/powerpoint/2010/main" val="66726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C2E843-5698-4395-9710-4423F77F6250}" type="datetimeFigureOut">
              <a:rPr lang="fr-FR" smtClean="0"/>
              <a:t>14/09/2023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30FB0D-B35D-43AE-9F4D-0F228491C5DC}" type="slidenum">
              <a:rPr lang="fr-FR" smtClean="0"/>
              <a:t>‹N°›</a:t>
            </a:fld>
            <a:endParaRPr lang="fr-FR"/>
          </a:p>
        </p:txBody>
      </p:sp>
    </p:spTree>
    <p:extLst>
      <p:ext uri="{BB962C8B-B14F-4D97-AF65-F5344CB8AC3E}">
        <p14:creationId xmlns:p14="http://schemas.microsoft.com/office/powerpoint/2010/main" val="181332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E6C2E843-5698-4395-9710-4423F77F6250}" type="datetimeFigureOut">
              <a:rPr lang="fr-FR" smtClean="0"/>
              <a:t>14/09/2023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30FB0D-B35D-43AE-9F4D-0F228491C5DC}" type="slidenum">
              <a:rPr lang="fr-FR" smtClean="0"/>
              <a:t>‹N°›</a:t>
            </a:fld>
            <a:endParaRPr lang="fr-FR"/>
          </a:p>
        </p:txBody>
      </p:sp>
    </p:spTree>
    <p:extLst>
      <p:ext uri="{BB962C8B-B14F-4D97-AF65-F5344CB8AC3E}">
        <p14:creationId xmlns:p14="http://schemas.microsoft.com/office/powerpoint/2010/main" val="109295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6C2E843-5698-4395-9710-4423F77F6250}" type="datetimeFigureOut">
              <a:rPr lang="fr-FR" smtClean="0"/>
              <a:t>14/09/2023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30FB0D-B35D-43AE-9F4D-0F228491C5DC}" type="slidenum">
              <a:rPr lang="fr-FR" smtClean="0"/>
              <a:t>‹N°›</a:t>
            </a:fld>
            <a:endParaRPr lang="fr-FR"/>
          </a:p>
        </p:txBody>
      </p:sp>
    </p:spTree>
    <p:extLst>
      <p:ext uri="{BB962C8B-B14F-4D97-AF65-F5344CB8AC3E}">
        <p14:creationId xmlns:p14="http://schemas.microsoft.com/office/powerpoint/2010/main" val="49807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6C2E843-5698-4395-9710-4423F77F6250}" type="datetimeFigureOut">
              <a:rPr lang="fr-FR" smtClean="0"/>
              <a:t>14/09/2023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30FB0D-B35D-43AE-9F4D-0F228491C5DC}" type="slidenum">
              <a:rPr lang="fr-FR" smtClean="0"/>
              <a:t>‹N°›</a:t>
            </a:fld>
            <a:endParaRPr lang="fr-FR"/>
          </a:p>
        </p:txBody>
      </p:sp>
    </p:spTree>
    <p:extLst>
      <p:ext uri="{BB962C8B-B14F-4D97-AF65-F5344CB8AC3E}">
        <p14:creationId xmlns:p14="http://schemas.microsoft.com/office/powerpoint/2010/main" val="153640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6C2E843-5698-4395-9710-4423F77F6250}" type="datetimeFigureOut">
              <a:rPr lang="fr-FR" smtClean="0"/>
              <a:t>14/09/2023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30FB0D-B35D-43AE-9F4D-0F228491C5DC}" type="slidenum">
              <a:rPr lang="fr-FR" smtClean="0"/>
              <a:t>‹N°›</a:t>
            </a:fld>
            <a:endParaRPr lang="fr-FR"/>
          </a:p>
        </p:txBody>
      </p:sp>
    </p:spTree>
    <p:extLst>
      <p:ext uri="{BB962C8B-B14F-4D97-AF65-F5344CB8AC3E}">
        <p14:creationId xmlns:p14="http://schemas.microsoft.com/office/powerpoint/2010/main" val="252509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C2E843-5698-4395-9710-4423F77F6250}" type="datetimeFigureOut">
              <a:rPr lang="fr-FR" smtClean="0"/>
              <a:t>14/09/2023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30FB0D-B35D-43AE-9F4D-0F228491C5DC}" type="slidenum">
              <a:rPr lang="fr-FR" smtClean="0"/>
              <a:t>‹N°›</a:t>
            </a:fld>
            <a:endParaRPr lang="fr-FR"/>
          </a:p>
        </p:txBody>
      </p:sp>
    </p:spTree>
    <p:extLst>
      <p:ext uri="{BB962C8B-B14F-4D97-AF65-F5344CB8AC3E}">
        <p14:creationId xmlns:p14="http://schemas.microsoft.com/office/powerpoint/2010/main" val="68417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6C2E843-5698-4395-9710-4423F77F6250}" type="datetimeFigureOut">
              <a:rPr lang="fr-FR" smtClean="0"/>
              <a:t>14/09/2023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30FB0D-B35D-43AE-9F4D-0F228491C5DC}" type="slidenum">
              <a:rPr lang="fr-FR" smtClean="0"/>
              <a:t>‹N°›</a:t>
            </a:fld>
            <a:endParaRPr lang="fr-FR"/>
          </a:p>
        </p:txBody>
      </p:sp>
    </p:spTree>
    <p:extLst>
      <p:ext uri="{BB962C8B-B14F-4D97-AF65-F5344CB8AC3E}">
        <p14:creationId xmlns:p14="http://schemas.microsoft.com/office/powerpoint/2010/main" val="203213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6C2E843-5698-4395-9710-4423F77F6250}" type="datetimeFigureOut">
              <a:rPr lang="fr-FR" smtClean="0"/>
              <a:t>14/09/2023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30FB0D-B35D-43AE-9F4D-0F228491C5DC}" type="slidenum">
              <a:rPr lang="fr-FR" smtClean="0"/>
              <a:t>‹N°›</a:t>
            </a:fld>
            <a:endParaRPr lang="fr-FR"/>
          </a:p>
        </p:txBody>
      </p:sp>
    </p:spTree>
    <p:extLst>
      <p:ext uri="{BB962C8B-B14F-4D97-AF65-F5344CB8AC3E}">
        <p14:creationId xmlns:p14="http://schemas.microsoft.com/office/powerpoint/2010/main" val="421633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2E843-5698-4395-9710-4423F77F6250}" type="datetimeFigureOut">
              <a:rPr lang="fr-FR" smtClean="0"/>
              <a:t>14/09/2023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0FB0D-B35D-43AE-9F4D-0F228491C5DC}" type="slidenum">
              <a:rPr lang="fr-FR" smtClean="0"/>
              <a:t>‹N°›</a:t>
            </a:fld>
            <a:endParaRPr lang="fr-FR"/>
          </a:p>
        </p:txBody>
      </p:sp>
    </p:spTree>
    <p:extLst>
      <p:ext uri="{BB962C8B-B14F-4D97-AF65-F5344CB8AC3E}">
        <p14:creationId xmlns:p14="http://schemas.microsoft.com/office/powerpoint/2010/main" val="4268465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hyperlink" Target="https://www.valleedulot.com/fr/bassin-versant-lot/etiages/etiages-du-bassin/etiage2022.php" TargetMode="External"/><Relationship Id="rId18" Type="http://schemas.openxmlformats.org/officeDocument/2006/relationships/hyperlink" Target="https://www.seinegrandslacs.fr/" TargetMode="External"/><Relationship Id="rId26" Type="http://schemas.openxmlformats.org/officeDocument/2006/relationships/hyperlink" Target="https://www.smeag.fr/plan-de-gestion-detiage-pge-garonne-ariege.html" TargetMode="External"/><Relationship Id="rId21" Type="http://schemas.openxmlformats.org/officeDocument/2006/relationships/hyperlink" Target="https://www.smavd.org/lobservatoire-de-la-durance/" TargetMode="External"/><Relationship Id="rId34" Type="http://schemas.openxmlformats.org/officeDocument/2006/relationships/hyperlink" Target="https://www.smavd.org/wp-content/uploads/SMAVD_REX_secheresse_2022_v4-1.pdf" TargetMode="External"/><Relationship Id="rId7" Type="http://schemas.openxmlformats.org/officeDocument/2006/relationships/hyperlink" Target="https://www.eptb-loire.fr/analyses-hmuc/" TargetMode="External"/><Relationship Id="rId12" Type="http://schemas.openxmlformats.org/officeDocument/2006/relationships/hyperlink" Target="https://bassinversant.org/c3po-un-outil-innovant-de-leptb-durance-pour-faire-face-a-ladaptation-aux-changements-climatiques/" TargetMode="External"/><Relationship Id="rId17" Type="http://schemas.openxmlformats.org/officeDocument/2006/relationships/hyperlink" Target="http://www.fleuve-charente.net/les-donnees-sur-leau/suivi-de-letiage" TargetMode="External"/><Relationship Id="rId25" Type="http://schemas.openxmlformats.org/officeDocument/2006/relationships/hyperlink" Target="https://bassinversant.org/wp-content/uploads/2022/12/lehman_loire.pdf" TargetMode="External"/><Relationship Id="rId33" Type="http://schemas.openxmlformats.org/officeDocument/2006/relationships/hyperlink" Target="https://bassinversant.org/wp-content/uploads/2022/12/simon_iadour_feuille-de-route.pdf" TargetMode="External"/><Relationship Id="rId2" Type="http://schemas.openxmlformats.org/officeDocument/2006/relationships/notesSlide" Target="../notesSlides/notesSlide9.xml"/><Relationship Id="rId16" Type="http://schemas.openxmlformats.org/officeDocument/2006/relationships/hyperlink" Target="https://www.smavd.org/wp-content/uploads/2023/01/Info-secheresse-bassin-de-la-Durance-bulletin-26-juillet.pdf" TargetMode="External"/><Relationship Id="rId20" Type="http://schemas.openxmlformats.org/officeDocument/2006/relationships/hyperlink" Target="https://www.institution-adour.fr/observatoire-de-l-eau.html" TargetMode="External"/><Relationship Id="rId29" Type="http://schemas.openxmlformats.org/officeDocument/2006/relationships/hyperlink" Target="https://bassinversant.org/wp-content/uploads/2023/01/abceze-pgre-synthese.pdf" TargetMode="External"/><Relationship Id="rId1" Type="http://schemas.openxmlformats.org/officeDocument/2006/relationships/slideLayout" Target="../slideLayouts/slideLayout12.xml"/><Relationship Id="rId6" Type="http://schemas.openxmlformats.org/officeDocument/2006/relationships/hyperlink" Target="https://bassinversant.org/wp-content/uploads/2022/12/baron_eptb-eaux-vilaine.pdf" TargetMode="External"/><Relationship Id="rId11" Type="http://schemas.openxmlformats.org/officeDocument/2006/relationships/hyperlink" Target="https://www.fleuve-charente.net/domaines/le-plan-de-gestion-etiage/projet/gerer-letiage/la-modelisation-predictive/la-modelisation-hydrologique-de-la-charente-et-de-ses-affluents" TargetMode="External"/><Relationship Id="rId24" Type="http://schemas.openxmlformats.org/officeDocument/2006/relationships/hyperlink" Target="https://bassinversant.org/wp-content/uploads/2022/12/simon_iadour.pdf" TargetMode="External"/><Relationship Id="rId32" Type="http://schemas.openxmlformats.org/officeDocument/2006/relationships/hyperlink" Target="https://www.eptb-dordogne.fr/contenu/index/idcontenu/290" TargetMode="External"/><Relationship Id="rId37" Type="http://schemas.openxmlformats.org/officeDocument/2006/relationships/hyperlink" Target="https://bassinversant.org/secheresse-les-membres-de-laneb-sont-sur-le-pont/" TargetMode="External"/><Relationship Id="rId5" Type="http://schemas.openxmlformats.org/officeDocument/2006/relationships/hyperlink" Target="https://bassinversant.org/wp-content/uploads/2022/12/loriot_vienne.pdf" TargetMode="External"/><Relationship Id="rId15" Type="http://schemas.openxmlformats.org/officeDocument/2006/relationships/hyperlink" Target="https://www.seinegrandslacs.fr/actualites/bulletin-hydrologique-mensuel-juillet-2022" TargetMode="External"/><Relationship Id="rId23" Type="http://schemas.openxmlformats.org/officeDocument/2006/relationships/hyperlink" Target="https://bassinversant.org/wp-content/uploads/2022/12/goujard-seine-grands-lacs-atelier-3-.pdf" TargetMode="External"/><Relationship Id="rId28" Type="http://schemas.openxmlformats.org/officeDocument/2006/relationships/hyperlink" Target="http://www.smmar.org/article/competences-missions/gestion-quantitative-de-l-eau/pgre-1" TargetMode="External"/><Relationship Id="rId36" Type="http://schemas.openxmlformats.org/officeDocument/2006/relationships/hyperlink" Target="https://bassinversant.org/wp-content/uploads/2023/01/2022-12-05-bilan-se-ctlot-vf.pdf" TargetMode="External"/><Relationship Id="rId10" Type="http://schemas.openxmlformats.org/officeDocument/2006/relationships/hyperlink" Target="https://www.fleuve-charente.net/domaines/charente-2050" TargetMode="External"/><Relationship Id="rId19" Type="http://schemas.openxmlformats.org/officeDocument/2006/relationships/hyperlink" Target="https://www.debits-dordogne.fr/etiage" TargetMode="External"/><Relationship Id="rId31" Type="http://schemas.openxmlformats.org/officeDocument/2006/relationships/hyperlink" Target="https://www.eptb-loire.fr/projets-de-territoire-de-gestion-de-leau/" TargetMode="External"/><Relationship Id="rId4" Type="http://schemas.openxmlformats.org/officeDocument/2006/relationships/hyperlink" Target="https://www.sevre-nantaise.com/dossier/etude-hmuc-quest-ce-que-cest?utm_source=sendinblue&amp;utm_campaign=Lutter%20contre%20la%20scheresse&amp;utm_medium=email" TargetMode="External"/><Relationship Id="rId9" Type="http://schemas.openxmlformats.org/officeDocument/2006/relationships/hyperlink" Target="https://www.dordogne2050.fr/" TargetMode="External"/><Relationship Id="rId14" Type="http://schemas.openxmlformats.org/officeDocument/2006/relationships/hyperlink" Target="https://www.siarce.fr/La-qualite-de-l-eau-et-des-milieux-aquatiques-dans-la-Vallee-de-l-Essonne#.Y8bhJHbMK3A" TargetMode="External"/><Relationship Id="rId22" Type="http://schemas.openxmlformats.org/officeDocument/2006/relationships/hyperlink" Target="https://tbmigrateurs.eptb-vienne.fr/" TargetMode="External"/><Relationship Id="rId27" Type="http://schemas.openxmlformats.org/officeDocument/2006/relationships/hyperlink" Target="https://www.les-gardons.fr/plans-actions/plan-ressource-en-eau" TargetMode="External"/><Relationship Id="rId30" Type="http://schemas.openxmlformats.org/officeDocument/2006/relationships/hyperlink" Target="https://www.fleuve-charente.net/domaines/projets-de-territoire/projet" TargetMode="External"/><Relationship Id="rId35" Type="http://schemas.openxmlformats.org/officeDocument/2006/relationships/hyperlink" Target="about:blank" TargetMode="External"/><Relationship Id="rId8" Type="http://schemas.openxmlformats.org/officeDocument/2006/relationships/hyperlink" Target="https://www.institution-adour.fr/adour-2050/etude-prospective-adour-2050.html" TargetMode="Externa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1"/>
          <p:cNvPicPr/>
          <p:nvPr/>
        </p:nvPicPr>
        <p:blipFill>
          <a:blip r:embed="rId2"/>
          <a:srcRect l="33465" t="41166" r="17099" b="28722"/>
          <a:stretch/>
        </p:blipFill>
        <p:spPr>
          <a:xfrm>
            <a:off x="0" y="4912560"/>
            <a:ext cx="5124240" cy="1752840"/>
          </a:xfrm>
          <a:prstGeom prst="rect">
            <a:avLst/>
          </a:prstGeom>
          <a:ln w="0">
            <a:noFill/>
          </a:ln>
        </p:spPr>
      </p:pic>
      <p:sp>
        <p:nvSpPr>
          <p:cNvPr id="43" name="Rectangle 3"/>
          <p:cNvSpPr/>
          <p:nvPr/>
        </p:nvSpPr>
        <p:spPr>
          <a:xfrm>
            <a:off x="803520" y="2649240"/>
            <a:ext cx="11386080" cy="224531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tabLst>
                <a:tab pos="0" algn="l"/>
                <a:tab pos="828000" algn="l"/>
                <a:tab pos="1659240" algn="l"/>
                <a:tab pos="2487240" algn="l"/>
                <a:tab pos="3318120" algn="l"/>
                <a:tab pos="4146120" algn="l"/>
                <a:tab pos="4977360" algn="l"/>
                <a:tab pos="5805360" algn="l"/>
                <a:tab pos="6636240" algn="l"/>
                <a:tab pos="7463160" algn="l"/>
                <a:tab pos="8295480" algn="l"/>
                <a:tab pos="9122040" algn="l"/>
              </a:tabLst>
            </a:pPr>
            <a:r>
              <a:rPr lang="fr-FR" sz="2800" b="1" strike="noStrike" spc="-1" dirty="0">
                <a:solidFill>
                  <a:srgbClr val="0070C0"/>
                </a:solidFill>
                <a:latin typeface="Marianne"/>
                <a:ea typeface="DejaVu Sans"/>
              </a:rPr>
              <a:t>Comité d’anticipation et de suivi hydrologique</a:t>
            </a:r>
            <a:endParaRPr lang="fr-FR" sz="2800" b="0" strike="noStrike" spc="-1" dirty="0">
              <a:latin typeface="Arial"/>
            </a:endParaRPr>
          </a:p>
          <a:p>
            <a:pPr algn="ctr">
              <a:lnSpc>
                <a:spcPct val="100000"/>
              </a:lnSpc>
              <a:buNone/>
              <a:tabLst>
                <a:tab pos="0" algn="l"/>
                <a:tab pos="828000" algn="l"/>
                <a:tab pos="1659240" algn="l"/>
                <a:tab pos="2487240" algn="l"/>
                <a:tab pos="3318120" algn="l"/>
                <a:tab pos="4146120" algn="l"/>
                <a:tab pos="4977360" algn="l"/>
                <a:tab pos="5805360" algn="l"/>
                <a:tab pos="6636240" algn="l"/>
                <a:tab pos="7463160" algn="l"/>
                <a:tab pos="8295480" algn="l"/>
                <a:tab pos="9122040" algn="l"/>
              </a:tabLst>
            </a:pPr>
            <a:endParaRPr lang="fr-FR" sz="2800" b="0" strike="noStrike" spc="-1" dirty="0">
              <a:latin typeface="Arial"/>
            </a:endParaRPr>
          </a:p>
          <a:p>
            <a:pPr algn="ctr">
              <a:lnSpc>
                <a:spcPct val="100000"/>
              </a:lnSpc>
              <a:buNone/>
              <a:tabLst>
                <a:tab pos="0" algn="l"/>
                <a:tab pos="828000" algn="l"/>
                <a:tab pos="1659240" algn="l"/>
                <a:tab pos="2487240" algn="l"/>
                <a:tab pos="3318120" algn="l"/>
                <a:tab pos="4146120" algn="l"/>
                <a:tab pos="4977360" algn="l"/>
                <a:tab pos="5805360" algn="l"/>
                <a:tab pos="6636240" algn="l"/>
                <a:tab pos="7463160" algn="l"/>
                <a:tab pos="8295480" algn="l"/>
                <a:tab pos="9122040" algn="l"/>
              </a:tabLst>
            </a:pPr>
            <a:r>
              <a:rPr lang="fr-FR" sz="2800" spc="-1" dirty="0">
                <a:solidFill>
                  <a:srgbClr val="0070C0"/>
                </a:solidFill>
                <a:latin typeface="Marianne"/>
                <a:ea typeface="DejaVu Sans"/>
              </a:rPr>
              <a:t>12 juillet 2023</a:t>
            </a:r>
            <a:endParaRPr lang="fr-FR" sz="2800" b="0" strike="noStrike" spc="-1" dirty="0">
              <a:latin typeface="Arial"/>
            </a:endParaRPr>
          </a:p>
          <a:p>
            <a:pPr algn="ctr">
              <a:lnSpc>
                <a:spcPct val="100000"/>
              </a:lnSpc>
              <a:buNone/>
              <a:tabLst>
                <a:tab pos="0" algn="l"/>
                <a:tab pos="828000" algn="l"/>
                <a:tab pos="1659240" algn="l"/>
                <a:tab pos="2487240" algn="l"/>
                <a:tab pos="3318120" algn="l"/>
                <a:tab pos="4146120" algn="l"/>
                <a:tab pos="4977360" algn="l"/>
                <a:tab pos="5805360" algn="l"/>
                <a:tab pos="6636240" algn="l"/>
                <a:tab pos="7463160" algn="l"/>
                <a:tab pos="8295480" algn="l"/>
                <a:tab pos="9122040" algn="l"/>
              </a:tabLst>
            </a:pPr>
            <a:endParaRPr lang="fr-FR" sz="2800" b="0" strike="noStrike" spc="-1" dirty="0">
              <a:latin typeface="Arial"/>
            </a:endParaRPr>
          </a:p>
          <a:p>
            <a:pPr algn="ctr">
              <a:lnSpc>
                <a:spcPct val="100000"/>
              </a:lnSpc>
              <a:buNone/>
              <a:tabLst>
                <a:tab pos="0" algn="l"/>
                <a:tab pos="828000" algn="l"/>
                <a:tab pos="1659240" algn="l"/>
                <a:tab pos="2487240" algn="l"/>
                <a:tab pos="3318120" algn="l"/>
                <a:tab pos="4146120" algn="l"/>
                <a:tab pos="4977360" algn="l"/>
                <a:tab pos="5805360" algn="l"/>
                <a:tab pos="6636240" algn="l"/>
                <a:tab pos="7463160" algn="l"/>
                <a:tab pos="8295480" algn="l"/>
                <a:tab pos="9122040" algn="l"/>
              </a:tabLst>
            </a:pPr>
            <a:r>
              <a:rPr lang="fr-FR" sz="2800" b="0" strike="noStrike" spc="-1" dirty="0">
                <a:solidFill>
                  <a:srgbClr val="0070C0"/>
                </a:solidFill>
                <a:latin typeface="Marianne"/>
                <a:ea typeface="DejaVu Sans"/>
              </a:rPr>
              <a:t>				</a:t>
            </a:r>
            <a:endParaRPr lang="fr-FR" sz="2800" b="0" strike="noStrike" spc="-1" dirty="0">
              <a:latin typeface="Arial"/>
            </a:endParaRPr>
          </a:p>
        </p:txBody>
      </p:sp>
      <p:sp>
        <p:nvSpPr>
          <p:cNvPr id="44" name="Forme libre 4"/>
          <p:cNvSpPr/>
          <p:nvPr/>
        </p:nvSpPr>
        <p:spPr>
          <a:xfrm>
            <a:off x="8608320" y="6356520"/>
            <a:ext cx="2739240" cy="361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buNone/>
              <a:tabLst>
                <a:tab pos="0" algn="l"/>
                <a:tab pos="444240" algn="l"/>
                <a:tab pos="893520" algn="l"/>
                <a:tab pos="1342800" algn="l"/>
                <a:tab pos="1792080" algn="l"/>
                <a:tab pos="2241360" algn="l"/>
                <a:tab pos="2690640" algn="l"/>
                <a:tab pos="3139920" algn="l"/>
                <a:tab pos="3589200" algn="l"/>
                <a:tab pos="4038480" algn="l"/>
                <a:tab pos="4487760" algn="l"/>
                <a:tab pos="4937040" algn="l"/>
                <a:tab pos="5386320" algn="l"/>
                <a:tab pos="5835600" algn="l"/>
                <a:tab pos="6284880" algn="l"/>
                <a:tab pos="6734160" algn="l"/>
                <a:tab pos="7183080" algn="l"/>
                <a:tab pos="7632360" algn="l"/>
                <a:tab pos="8081640" algn="l"/>
                <a:tab pos="8530920" algn="l"/>
                <a:tab pos="8980200" algn="l"/>
                <a:tab pos="8982000" algn="l"/>
                <a:tab pos="9431280" algn="l"/>
                <a:tab pos="9880560" algn="l"/>
                <a:tab pos="10329840" algn="l"/>
                <a:tab pos="10779120" algn="l"/>
                <a:tab pos="10780560" algn="l"/>
                <a:tab pos="10782000" algn="l"/>
              </a:tabLst>
            </a:pPr>
            <a:fld id="{9B938FB8-826C-48A7-AFF3-57A73698A6C8}" type="slidenum">
              <a:rPr lang="fr-FR" sz="1200" b="0" strike="noStrike" spc="-1">
                <a:solidFill>
                  <a:srgbClr val="898989"/>
                </a:solidFill>
                <a:latin typeface="Calibri"/>
                <a:ea typeface="DejaVu Sans"/>
              </a:rPr>
              <a:t>1</a:t>
            </a:fld>
            <a:endParaRPr lang="fr-FR" sz="1200" b="0" strike="noStrike" spc="-1">
              <a:latin typeface="Arial"/>
            </a:endParaRPr>
          </a:p>
        </p:txBody>
      </p:sp>
      <p:pic>
        <p:nvPicPr>
          <p:cNvPr id="45" name="Image 5"/>
          <p:cNvPicPr/>
          <p:nvPr/>
        </p:nvPicPr>
        <p:blipFill>
          <a:blip r:embed="rId3"/>
          <a:stretch/>
        </p:blipFill>
        <p:spPr>
          <a:xfrm>
            <a:off x="0" y="-3240"/>
            <a:ext cx="3224160" cy="268344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7"/>
          <p:cNvPicPr preferRelativeResize="0"/>
          <p:nvPr/>
        </p:nvPicPr>
        <p:blipFill rotWithShape="1">
          <a:blip r:embed="rId3">
            <a:alphaModFix/>
          </a:blip>
          <a:srcRect/>
          <a:stretch/>
        </p:blipFill>
        <p:spPr>
          <a:xfrm>
            <a:off x="0" y="-15298"/>
            <a:ext cx="1637141" cy="1362920"/>
          </a:xfrm>
          <a:prstGeom prst="rect">
            <a:avLst/>
          </a:prstGeom>
          <a:noFill/>
          <a:ln>
            <a:noFill/>
          </a:ln>
        </p:spPr>
      </p:pic>
      <p:sp>
        <p:nvSpPr>
          <p:cNvPr id="161" name="Google Shape;161;p7"/>
          <p:cNvSpPr/>
          <p:nvPr/>
        </p:nvSpPr>
        <p:spPr>
          <a:xfrm>
            <a:off x="1544242" y="236026"/>
            <a:ext cx="95129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rgbClr val="0090D9"/>
                </a:solidFill>
                <a:latin typeface="Calibri"/>
                <a:ea typeface="Calibri"/>
                <a:cs typeface="Calibri"/>
                <a:sym typeface="Calibri"/>
              </a:rPr>
              <a:t>Les Etablissements Publics de Bassin : des acteurs opérationnels majeurs </a:t>
            </a:r>
            <a:endParaRPr sz="2400">
              <a:solidFill>
                <a:srgbClr val="0090D9"/>
              </a:solidFill>
              <a:latin typeface="Calibri"/>
              <a:ea typeface="Calibri"/>
              <a:cs typeface="Calibri"/>
              <a:sym typeface="Calibri"/>
            </a:endParaRPr>
          </a:p>
        </p:txBody>
      </p:sp>
      <p:sp>
        <p:nvSpPr>
          <p:cNvPr id="162" name="Google Shape;162;p7"/>
          <p:cNvSpPr/>
          <p:nvPr/>
        </p:nvSpPr>
        <p:spPr>
          <a:xfrm>
            <a:off x="8608320" y="6356520"/>
            <a:ext cx="2741760" cy="363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898989"/>
                </a:solidFill>
                <a:latin typeface="Calibri"/>
                <a:ea typeface="Calibri"/>
                <a:cs typeface="Calibri"/>
                <a:sym typeface="Calibri"/>
              </a:rPr>
              <a:t>10</a:t>
            </a:fld>
            <a:endParaRPr sz="1200" b="0" strike="noStrike">
              <a:solidFill>
                <a:schemeClr val="dk1"/>
              </a:solidFill>
              <a:latin typeface="Arial"/>
              <a:ea typeface="Arial"/>
              <a:cs typeface="Arial"/>
              <a:sym typeface="Arial"/>
            </a:endParaRPr>
          </a:p>
        </p:txBody>
      </p:sp>
      <p:sp>
        <p:nvSpPr>
          <p:cNvPr id="163" name="Google Shape;163;p7"/>
          <p:cNvSpPr txBox="1"/>
          <p:nvPr/>
        </p:nvSpPr>
        <p:spPr>
          <a:xfrm>
            <a:off x="1182254" y="901218"/>
            <a:ext cx="10897326"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400">
                <a:solidFill>
                  <a:srgbClr val="000000"/>
                </a:solidFill>
                <a:latin typeface="Ubuntu"/>
                <a:ea typeface="Ubuntu"/>
                <a:cs typeface="Ubuntu"/>
                <a:sym typeface="Ubuntu"/>
              </a:rPr>
              <a:t>Au-delà de leur rôle de gestionnaire de barrages sur certains territoires et d’autres actions de maîtrise d’ouvrage, les Etablissements Publics de Bassin agissent au titre de leurs missions inscrites au L213-12 du code de l’environnement : </a:t>
            </a:r>
            <a:r>
              <a:rPr lang="fr-FR" sz="1400" b="1">
                <a:solidFill>
                  <a:srgbClr val="000000"/>
                </a:solidFill>
                <a:latin typeface="Ubuntu"/>
                <a:ea typeface="Ubuntu"/>
                <a:cs typeface="Ubuntu"/>
                <a:sym typeface="Ubuntu"/>
              </a:rPr>
              <a:t>amélioration de la connaissance fine et de la prospective, appui à la planification (SAGE), programmation opérationnelle (PTGE).</a:t>
            </a:r>
            <a:r>
              <a:rPr lang="fr-FR" sz="1400">
                <a:solidFill>
                  <a:srgbClr val="000000"/>
                </a:solidFill>
                <a:latin typeface="Ubuntu"/>
                <a:ea typeface="Ubuntu"/>
                <a:cs typeface="Ubuntu"/>
                <a:sym typeface="Ubuntu"/>
              </a:rPr>
              <a:t> </a:t>
            </a:r>
            <a:endParaRPr/>
          </a:p>
        </p:txBody>
      </p:sp>
      <p:sp>
        <p:nvSpPr>
          <p:cNvPr id="164" name="Google Shape;164;p7"/>
          <p:cNvSpPr/>
          <p:nvPr/>
        </p:nvSpPr>
        <p:spPr>
          <a:xfrm>
            <a:off x="368047" y="2069936"/>
            <a:ext cx="5220000" cy="4320000"/>
          </a:xfrm>
          <a:prstGeom prst="rect">
            <a:avLst/>
          </a:prstGeom>
          <a:solidFill>
            <a:schemeClr val="lt1"/>
          </a:solidFill>
          <a:ln w="254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600" b="1">
              <a:solidFill>
                <a:srgbClr val="5C7BBC"/>
              </a:solidFill>
              <a:latin typeface="Ubuntu"/>
              <a:ea typeface="Ubuntu"/>
              <a:cs typeface="Ubuntu"/>
              <a:sym typeface="Ubuntu"/>
            </a:endParaRPr>
          </a:p>
          <a:p>
            <a:pPr marL="0" marR="0" lvl="0" indent="0" algn="l" rtl="0">
              <a:spcBef>
                <a:spcPts val="0"/>
              </a:spcBef>
              <a:spcAft>
                <a:spcPts val="0"/>
              </a:spcAft>
              <a:buNone/>
            </a:pPr>
            <a:endParaRPr sz="600" b="1">
              <a:solidFill>
                <a:srgbClr val="5C7BBC"/>
              </a:solidFill>
              <a:latin typeface="Ubuntu"/>
              <a:ea typeface="Ubuntu"/>
              <a:cs typeface="Ubuntu"/>
              <a:sym typeface="Ubuntu"/>
            </a:endParaRPr>
          </a:p>
          <a:p>
            <a:pPr marL="0" marR="0" lvl="0" indent="0" algn="just" rtl="0">
              <a:spcBef>
                <a:spcPts val="0"/>
              </a:spcBef>
              <a:spcAft>
                <a:spcPts val="0"/>
              </a:spcAft>
              <a:buNone/>
            </a:pPr>
            <a:r>
              <a:rPr lang="fr-FR" sz="1200" b="1">
                <a:solidFill>
                  <a:srgbClr val="5C7BBC"/>
                </a:solidFill>
                <a:latin typeface="Ubuntu"/>
                <a:ea typeface="Ubuntu"/>
                <a:cs typeface="Ubuntu"/>
                <a:sym typeface="Ubuntu"/>
              </a:rPr>
              <a:t>Etudes prospectives concertées </a:t>
            </a:r>
            <a:endParaRPr/>
          </a:p>
          <a:p>
            <a:pPr marL="285750" marR="0" lvl="0" indent="-285750" algn="l"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Sèvre Nantaise – Etude HMUC </a:t>
            </a:r>
            <a:r>
              <a:rPr lang="fr-FR" sz="1050" u="sng">
                <a:solidFill>
                  <a:srgbClr val="464645"/>
                </a:solidFill>
                <a:latin typeface="Ubuntu"/>
                <a:ea typeface="Ubuntu"/>
                <a:cs typeface="Ubuntu"/>
                <a:sym typeface="Ubuntu"/>
                <a:hlinkClick r:id="rId4">
                  <a:extLst>
                    <a:ext uri="{A12FA001-AC4F-418D-AE19-62706E023703}">
                      <ahyp:hlinkClr xmlns:ahyp="http://schemas.microsoft.com/office/drawing/2018/hyperlinkcolor" val="tx"/>
                    </a:ext>
                  </a:extLst>
                </a:hlinkClick>
              </a:rPr>
              <a:t>(ici</a:t>
            </a:r>
            <a:r>
              <a:rPr lang="fr-FR" sz="1050" u="sng">
                <a:solidFill>
                  <a:srgbClr val="464645"/>
                </a:solidFill>
                <a:latin typeface="Ubuntu"/>
                <a:ea typeface="Ubuntu"/>
                <a:cs typeface="Ubuntu"/>
                <a:sym typeface="Ubuntu"/>
                <a:hlinkClick r:id="rId5">
                  <a:extLst>
                    <a:ext uri="{A12FA001-AC4F-418D-AE19-62706E023703}">
                      <ahyp:hlinkClr xmlns:ahyp="http://schemas.microsoft.com/office/drawing/2018/hyperlinkcolor" val="tx"/>
                    </a:ext>
                  </a:extLst>
                </a:hlinkClick>
              </a:rPr>
              <a:t>)</a:t>
            </a:r>
            <a:endParaRPr sz="1050">
              <a:solidFill>
                <a:srgbClr val="FFFFFF"/>
              </a:solidFill>
              <a:latin typeface="Ubuntu"/>
              <a:ea typeface="Ubuntu"/>
              <a:cs typeface="Ubuntu"/>
              <a:sym typeface="Ubuntu"/>
            </a:endParaRPr>
          </a:p>
          <a:p>
            <a:pPr marL="285750" marR="0" lvl="0" indent="-285750" algn="l"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Eaux &amp; Vilaine – Etude HMUC </a:t>
            </a:r>
            <a:r>
              <a:rPr lang="fr-FR" sz="1000" u="sng">
                <a:solidFill>
                  <a:srgbClr val="FFFFFF"/>
                </a:solidFill>
                <a:latin typeface="Ubuntu"/>
                <a:ea typeface="Ubuntu"/>
                <a:cs typeface="Ubuntu"/>
                <a:sym typeface="Ubuntu"/>
                <a:hlinkClick r:id="rId6">
                  <a:extLst>
                    <a:ext uri="{A12FA001-AC4F-418D-AE19-62706E023703}">
                      <ahyp:hlinkClr xmlns:ahyp="http://schemas.microsoft.com/office/drawing/2018/hyperlinkcolor" val="tx"/>
                    </a:ext>
                  </a:extLst>
                </a:hlinkClick>
              </a:rPr>
              <a:t>(ici)</a:t>
            </a:r>
            <a:r>
              <a:rPr lang="fr-FR" sz="1000">
                <a:solidFill>
                  <a:srgbClr val="FFFFFF"/>
                </a:solidFill>
                <a:latin typeface="Ubuntu"/>
                <a:ea typeface="Ubuntu"/>
                <a:cs typeface="Ubuntu"/>
                <a:sym typeface="Ubuntu"/>
              </a:rPr>
              <a:t> </a:t>
            </a:r>
            <a:endParaRPr/>
          </a:p>
          <a:p>
            <a:pPr marL="285750" marR="0" lvl="0" indent="-285750" algn="l"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Vienne – Etude HMUC </a:t>
            </a:r>
            <a:r>
              <a:rPr lang="fr-FR" sz="1000" u="sng">
                <a:solidFill>
                  <a:srgbClr val="464645"/>
                </a:solidFill>
                <a:latin typeface="Ubuntu"/>
                <a:ea typeface="Ubuntu"/>
                <a:cs typeface="Ubuntu"/>
                <a:sym typeface="Ubuntu"/>
                <a:hlinkClick r:id="rId5">
                  <a:extLst>
                    <a:ext uri="{A12FA001-AC4F-418D-AE19-62706E023703}">
                      <ahyp:hlinkClr xmlns:ahyp="http://schemas.microsoft.com/office/drawing/2018/hyperlinkcolor" val="tx"/>
                    </a:ext>
                  </a:extLst>
                </a:hlinkClick>
              </a:rPr>
              <a:t>(ici)</a:t>
            </a:r>
            <a:r>
              <a:rPr lang="fr-FR" sz="1000">
                <a:solidFill>
                  <a:srgbClr val="464645"/>
                </a:solidFill>
                <a:latin typeface="Ubuntu"/>
                <a:ea typeface="Ubuntu"/>
                <a:cs typeface="Ubuntu"/>
                <a:sym typeface="Ubuntu"/>
              </a:rPr>
              <a:t> </a:t>
            </a:r>
            <a:endParaRPr sz="1200">
              <a:solidFill>
                <a:srgbClr val="5C7BBC"/>
              </a:solidFill>
              <a:latin typeface="Ubuntu"/>
              <a:ea typeface="Ubuntu"/>
              <a:cs typeface="Ubuntu"/>
              <a:sym typeface="Ubuntu"/>
            </a:endParaRPr>
          </a:p>
          <a:p>
            <a:pPr marL="285750" marR="0" lvl="0" indent="-285750" algn="l"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 Loire – Etude HMUC </a:t>
            </a:r>
            <a:r>
              <a:rPr lang="fr-FR" sz="1000" u="sng">
                <a:solidFill>
                  <a:srgbClr val="FFFFFF"/>
                </a:solidFill>
                <a:latin typeface="Ubuntu"/>
                <a:ea typeface="Ubuntu"/>
                <a:cs typeface="Ubuntu"/>
                <a:sym typeface="Ubuntu"/>
                <a:hlinkClick r:id="rId7">
                  <a:extLst>
                    <a:ext uri="{A12FA001-AC4F-418D-AE19-62706E023703}">
                      <ahyp:hlinkClr xmlns:ahyp="http://schemas.microsoft.com/office/drawing/2018/hyperlinkcolor" val="tx"/>
                    </a:ext>
                  </a:extLst>
                </a:hlinkClick>
              </a:rPr>
              <a:t>(ici) </a:t>
            </a:r>
            <a:endParaRPr sz="1000" u="sng">
              <a:solidFill>
                <a:srgbClr val="FFFFFF"/>
              </a:solidFill>
              <a:latin typeface="Ubuntu"/>
              <a:ea typeface="Ubuntu"/>
              <a:cs typeface="Ubuntu"/>
              <a:sym typeface="Ubuntu"/>
            </a:endParaRPr>
          </a:p>
          <a:p>
            <a:pPr marL="285750" marR="0" lvl="0" indent="-285750" algn="l"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Adour - Adour 2050 </a:t>
            </a:r>
            <a:r>
              <a:rPr lang="fr-FR" sz="1100" u="sng">
                <a:solidFill>
                  <a:srgbClr val="464645"/>
                </a:solidFill>
                <a:latin typeface="Ubuntu"/>
                <a:ea typeface="Ubuntu"/>
                <a:cs typeface="Ubuntu"/>
                <a:sym typeface="Ubuntu"/>
                <a:hlinkClick r:id="rId8">
                  <a:extLst>
                    <a:ext uri="{A12FA001-AC4F-418D-AE19-62706E023703}">
                      <ahyp:hlinkClr xmlns:ahyp="http://schemas.microsoft.com/office/drawing/2018/hyperlinkcolor" val="tx"/>
                    </a:ext>
                  </a:extLst>
                </a:hlinkClick>
              </a:rPr>
              <a:t>(ici)</a:t>
            </a:r>
            <a:endParaRPr sz="1100">
              <a:solidFill>
                <a:srgbClr val="464645"/>
              </a:solidFill>
              <a:latin typeface="Ubuntu"/>
              <a:ea typeface="Ubuntu"/>
              <a:cs typeface="Ubuntu"/>
              <a:sym typeface="Ubuntu"/>
            </a:endParaRPr>
          </a:p>
          <a:p>
            <a:pPr marL="285750" marR="0" lvl="0" indent="-285750" algn="l"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Dordogne - Dordogne 2050 </a:t>
            </a:r>
            <a:r>
              <a:rPr lang="fr-FR" sz="1100" u="sng">
                <a:solidFill>
                  <a:srgbClr val="464645"/>
                </a:solidFill>
                <a:latin typeface="Ubuntu"/>
                <a:ea typeface="Ubuntu"/>
                <a:cs typeface="Ubuntu"/>
                <a:sym typeface="Ubuntu"/>
                <a:hlinkClick r:id="rId9">
                  <a:extLst>
                    <a:ext uri="{A12FA001-AC4F-418D-AE19-62706E023703}">
                      <ahyp:hlinkClr xmlns:ahyp="http://schemas.microsoft.com/office/drawing/2018/hyperlinkcolor" val="tx"/>
                    </a:ext>
                  </a:extLst>
                </a:hlinkClick>
              </a:rPr>
              <a:t>(ici)</a:t>
            </a:r>
            <a:endParaRPr sz="1100">
              <a:solidFill>
                <a:srgbClr val="5C7BBC"/>
              </a:solidFill>
              <a:latin typeface="Ubuntu"/>
              <a:ea typeface="Ubuntu"/>
              <a:cs typeface="Ubuntu"/>
              <a:sym typeface="Ubuntu"/>
            </a:endParaRPr>
          </a:p>
          <a:p>
            <a:pPr marL="285750" marR="0" lvl="0" indent="-285750" algn="l"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Charente: Charente 2050 </a:t>
            </a:r>
            <a:r>
              <a:rPr lang="fr-FR" sz="1100" u="sng">
                <a:solidFill>
                  <a:srgbClr val="464645"/>
                </a:solidFill>
                <a:latin typeface="Ubuntu"/>
                <a:ea typeface="Ubuntu"/>
                <a:cs typeface="Ubuntu"/>
                <a:sym typeface="Ubuntu"/>
                <a:hlinkClick r:id="rId10">
                  <a:extLst>
                    <a:ext uri="{A12FA001-AC4F-418D-AE19-62706E023703}">
                      <ahyp:hlinkClr xmlns:ahyp="http://schemas.microsoft.com/office/drawing/2018/hyperlinkcolor" val="tx"/>
                    </a:ext>
                  </a:extLst>
                </a:hlinkClick>
              </a:rPr>
              <a:t>(ici)</a:t>
            </a:r>
            <a:endParaRPr sz="1100">
              <a:solidFill>
                <a:srgbClr val="464645"/>
              </a:solidFill>
              <a:latin typeface="Ubuntu"/>
              <a:ea typeface="Ubuntu"/>
              <a:cs typeface="Ubuntu"/>
              <a:sym typeface="Ubuntu"/>
            </a:endParaRPr>
          </a:p>
          <a:p>
            <a:pPr marL="0" marR="0" lvl="0" indent="0" algn="l" rtl="0">
              <a:spcBef>
                <a:spcPts val="0"/>
              </a:spcBef>
              <a:spcAft>
                <a:spcPts val="0"/>
              </a:spcAft>
              <a:buNone/>
            </a:pPr>
            <a:endParaRPr sz="600">
              <a:solidFill>
                <a:srgbClr val="464645"/>
              </a:solidFill>
              <a:latin typeface="Ubuntu Light"/>
              <a:ea typeface="Ubuntu Light"/>
              <a:cs typeface="Ubuntu Light"/>
              <a:sym typeface="Ubuntu Light"/>
            </a:endParaRPr>
          </a:p>
          <a:p>
            <a:pPr marL="0" marR="0" lvl="0" indent="0" algn="just" rtl="0">
              <a:spcBef>
                <a:spcPts val="0"/>
              </a:spcBef>
              <a:spcAft>
                <a:spcPts val="0"/>
              </a:spcAft>
              <a:buNone/>
            </a:pPr>
            <a:r>
              <a:rPr lang="fr-FR" sz="1100" b="1">
                <a:solidFill>
                  <a:srgbClr val="5C7BBC"/>
                </a:solidFill>
                <a:latin typeface="Ubuntu"/>
                <a:ea typeface="Ubuntu"/>
                <a:cs typeface="Ubuntu"/>
                <a:sym typeface="Ubuntu"/>
              </a:rPr>
              <a:t>Modèles numériques</a:t>
            </a:r>
            <a:endParaRPr/>
          </a:p>
          <a:p>
            <a:pPr marL="285750" marR="0" lvl="0" indent="-285750" algn="l"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Charente - CycleauPE© </a:t>
            </a:r>
            <a:r>
              <a:rPr lang="fr-FR" sz="1050" u="sng">
                <a:solidFill>
                  <a:srgbClr val="FF0000"/>
                </a:solidFill>
                <a:latin typeface="Ubuntu"/>
                <a:ea typeface="Ubuntu"/>
                <a:cs typeface="Ubuntu"/>
                <a:sym typeface="Ubuntu"/>
                <a:hlinkClick r:id="rId11">
                  <a:extLst>
                    <a:ext uri="{A12FA001-AC4F-418D-AE19-62706E023703}">
                      <ahyp:hlinkClr xmlns:ahyp="http://schemas.microsoft.com/office/drawing/2018/hyperlinkcolor" val="tx"/>
                    </a:ext>
                  </a:extLst>
                </a:hlinkClick>
              </a:rPr>
              <a:t>(ici)</a:t>
            </a:r>
            <a:endParaRPr sz="1050">
              <a:solidFill>
                <a:srgbClr val="FF0000"/>
              </a:solidFill>
              <a:latin typeface="Ubuntu"/>
              <a:ea typeface="Ubuntu"/>
              <a:cs typeface="Ubuntu"/>
              <a:sym typeface="Ubuntu"/>
            </a:endParaRPr>
          </a:p>
          <a:p>
            <a:pPr marL="285750" marR="0" lvl="0" indent="-285750" algn="l"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Durance – C3PO </a:t>
            </a:r>
            <a:r>
              <a:rPr lang="fr-FR" sz="1050" u="sng">
                <a:solidFill>
                  <a:srgbClr val="FF0000"/>
                </a:solidFill>
                <a:latin typeface="Ubuntu"/>
                <a:ea typeface="Ubuntu"/>
                <a:cs typeface="Ubuntu"/>
                <a:sym typeface="Ubuntu"/>
                <a:hlinkClick r:id="rId12">
                  <a:extLst>
                    <a:ext uri="{A12FA001-AC4F-418D-AE19-62706E023703}">
                      <ahyp:hlinkClr xmlns:ahyp="http://schemas.microsoft.com/office/drawing/2018/hyperlinkcolor" val="tx"/>
                    </a:ext>
                  </a:extLst>
                </a:hlinkClick>
              </a:rPr>
              <a:t>(ici)</a:t>
            </a:r>
            <a:endParaRPr sz="1050">
              <a:solidFill>
                <a:srgbClr val="FF0000"/>
              </a:solidFill>
              <a:latin typeface="Ubuntu"/>
              <a:ea typeface="Ubuntu"/>
              <a:cs typeface="Ubuntu"/>
              <a:sym typeface="Ubuntu"/>
            </a:endParaRPr>
          </a:p>
          <a:p>
            <a:pPr marL="0" marR="0" lvl="0" indent="0" algn="l" rtl="0">
              <a:spcBef>
                <a:spcPts val="0"/>
              </a:spcBef>
              <a:spcAft>
                <a:spcPts val="0"/>
              </a:spcAft>
              <a:buNone/>
            </a:pPr>
            <a:endParaRPr sz="600">
              <a:solidFill>
                <a:srgbClr val="464645"/>
              </a:solidFill>
              <a:latin typeface="Ubuntu Light"/>
              <a:ea typeface="Ubuntu Light"/>
              <a:cs typeface="Ubuntu Light"/>
              <a:sym typeface="Ubuntu Light"/>
            </a:endParaRPr>
          </a:p>
          <a:p>
            <a:pPr marL="0" marR="0" lvl="0" indent="0" algn="just" rtl="0">
              <a:spcBef>
                <a:spcPts val="0"/>
              </a:spcBef>
              <a:spcAft>
                <a:spcPts val="0"/>
              </a:spcAft>
              <a:buNone/>
            </a:pPr>
            <a:r>
              <a:rPr lang="fr-FR" sz="1100" b="1">
                <a:solidFill>
                  <a:srgbClr val="5C7BBC"/>
                </a:solidFill>
                <a:latin typeface="Ubuntu"/>
                <a:ea typeface="Ubuntu"/>
                <a:cs typeface="Ubuntu"/>
                <a:sym typeface="Ubuntu"/>
              </a:rPr>
              <a:t>Bulletins de situation hydrologique  </a:t>
            </a:r>
            <a:endParaRPr/>
          </a:p>
          <a:p>
            <a:pPr marL="285750" marR="0" lvl="0" indent="-2857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Lot </a:t>
            </a:r>
            <a:r>
              <a:rPr lang="fr-FR" sz="1100">
                <a:solidFill>
                  <a:srgbClr val="000000"/>
                </a:solidFill>
                <a:latin typeface="Ubuntu"/>
                <a:ea typeface="Ubuntu"/>
                <a:cs typeface="Ubuntu"/>
                <a:sym typeface="Ubuntu"/>
              </a:rPr>
              <a:t>- </a:t>
            </a:r>
            <a:r>
              <a:rPr lang="fr-FR" sz="1100" u="sng">
                <a:solidFill>
                  <a:srgbClr val="000000"/>
                </a:solidFill>
                <a:latin typeface="Ubuntu"/>
                <a:ea typeface="Ubuntu"/>
                <a:cs typeface="Ubuntu"/>
                <a:sym typeface="Ubuntu"/>
                <a:hlinkClick r:id="rId13">
                  <a:extLst>
                    <a:ext uri="{A12FA001-AC4F-418D-AE19-62706E023703}">
                      <ahyp:hlinkClr xmlns:ahyp="http://schemas.microsoft.com/office/drawing/2018/hyperlinkcolor" val="tx"/>
                    </a:ext>
                  </a:extLst>
                </a:hlinkClick>
              </a:rPr>
              <a:t>Bulletin de l’Etiage du Lot 2022</a:t>
            </a:r>
            <a:endParaRPr sz="1100">
              <a:solidFill>
                <a:srgbClr val="000000"/>
              </a:solidFill>
              <a:latin typeface="Ubuntu"/>
              <a:ea typeface="Ubuntu"/>
              <a:cs typeface="Ubuntu"/>
              <a:sym typeface="Ubuntu"/>
            </a:endParaRPr>
          </a:p>
          <a:p>
            <a:pPr marL="285750" marR="0" lvl="0" indent="-2857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SIARCE - </a:t>
            </a:r>
            <a:r>
              <a:rPr lang="fr-FR" sz="1100" u="sng">
                <a:solidFill>
                  <a:srgbClr val="000000"/>
                </a:solidFill>
                <a:latin typeface="Ubuntu"/>
                <a:ea typeface="Ubuntu"/>
                <a:cs typeface="Ubuntu"/>
                <a:sym typeface="Ubuntu"/>
                <a:hlinkClick r:id="rId14">
                  <a:extLst>
                    <a:ext uri="{A12FA001-AC4F-418D-AE19-62706E023703}">
                      <ahyp:hlinkClr xmlns:ahyp="http://schemas.microsoft.com/office/drawing/2018/hyperlinkcolor" val="tx"/>
                    </a:ext>
                  </a:extLst>
                </a:hlinkClick>
              </a:rPr>
              <a:t>Bulletin hebdomadaire </a:t>
            </a:r>
            <a:endParaRPr sz="1100">
              <a:solidFill>
                <a:srgbClr val="000000"/>
              </a:solidFill>
              <a:latin typeface="Ubuntu"/>
              <a:ea typeface="Ubuntu"/>
              <a:cs typeface="Ubuntu"/>
              <a:sym typeface="Ubuntu"/>
            </a:endParaRPr>
          </a:p>
          <a:p>
            <a:pPr marL="285750" marR="0" lvl="0" indent="-2857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Seine Grands Lacs - </a:t>
            </a:r>
            <a:r>
              <a:rPr lang="fr-FR" sz="1100" u="sng">
                <a:solidFill>
                  <a:srgbClr val="000000"/>
                </a:solidFill>
                <a:latin typeface="Ubuntu"/>
                <a:ea typeface="Ubuntu"/>
                <a:cs typeface="Ubuntu"/>
                <a:sym typeface="Ubuntu"/>
                <a:hlinkClick r:id="rId15">
                  <a:extLst>
                    <a:ext uri="{A12FA001-AC4F-418D-AE19-62706E023703}">
                      <ahyp:hlinkClr xmlns:ahyp="http://schemas.microsoft.com/office/drawing/2018/hyperlinkcolor" val="tx"/>
                    </a:ext>
                  </a:extLst>
                </a:hlinkClick>
              </a:rPr>
              <a:t>Bulletin hydrologique mensuel</a:t>
            </a:r>
            <a:endParaRPr sz="1100">
              <a:solidFill>
                <a:srgbClr val="000000"/>
              </a:solidFill>
              <a:latin typeface="Ubuntu"/>
              <a:ea typeface="Ubuntu"/>
              <a:cs typeface="Ubuntu"/>
              <a:sym typeface="Ubuntu"/>
            </a:endParaRPr>
          </a:p>
          <a:p>
            <a:pPr marL="285750" marR="0" lvl="0" indent="-2857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Durance - </a:t>
            </a:r>
            <a:r>
              <a:rPr lang="fr-FR" sz="1100" u="sng">
                <a:solidFill>
                  <a:srgbClr val="000000"/>
                </a:solidFill>
                <a:latin typeface="Ubuntu"/>
                <a:ea typeface="Ubuntu"/>
                <a:cs typeface="Ubuntu"/>
                <a:sym typeface="Ubuntu"/>
                <a:hlinkClick r:id="rId16">
                  <a:extLst>
                    <a:ext uri="{A12FA001-AC4F-418D-AE19-62706E023703}">
                      <ahyp:hlinkClr xmlns:ahyp="http://schemas.microsoft.com/office/drawing/2018/hyperlinkcolor" val="tx"/>
                    </a:ext>
                  </a:extLst>
                </a:hlinkClick>
              </a:rPr>
              <a:t>les bulletins d'information sécheresse du SMAVD</a:t>
            </a:r>
            <a:endParaRPr sz="1100">
              <a:solidFill>
                <a:srgbClr val="000000"/>
              </a:solidFill>
              <a:latin typeface="Ubuntu"/>
              <a:ea typeface="Ubuntu"/>
              <a:cs typeface="Ubuntu"/>
              <a:sym typeface="Ubuntu"/>
            </a:endParaRPr>
          </a:p>
          <a:p>
            <a:pPr marL="0" marR="0" lvl="0" indent="0" algn="just" rtl="0">
              <a:spcBef>
                <a:spcPts val="0"/>
              </a:spcBef>
              <a:spcAft>
                <a:spcPts val="0"/>
              </a:spcAft>
              <a:buNone/>
            </a:pPr>
            <a:endParaRPr sz="600">
              <a:solidFill>
                <a:srgbClr val="000000"/>
              </a:solidFill>
              <a:latin typeface="Ubuntu Light"/>
              <a:ea typeface="Ubuntu Light"/>
              <a:cs typeface="Ubuntu Light"/>
              <a:sym typeface="Ubuntu Light"/>
            </a:endParaRPr>
          </a:p>
          <a:p>
            <a:pPr marL="0" marR="0" lvl="0" indent="0" algn="l" rtl="0">
              <a:spcBef>
                <a:spcPts val="0"/>
              </a:spcBef>
              <a:spcAft>
                <a:spcPts val="0"/>
              </a:spcAft>
              <a:buNone/>
            </a:pPr>
            <a:r>
              <a:rPr lang="fr-FR" sz="1100" b="1">
                <a:solidFill>
                  <a:srgbClr val="5C7BBC"/>
                </a:solidFill>
                <a:latin typeface="Ubuntu"/>
                <a:ea typeface="Ubuntu"/>
                <a:cs typeface="Ubuntu"/>
                <a:sym typeface="Ubuntu"/>
              </a:rPr>
              <a:t>Plateformes de suivi – observatoires des bassins </a:t>
            </a:r>
            <a:endParaRPr/>
          </a:p>
          <a:p>
            <a:pPr marL="285750" marR="0" lvl="0" indent="-2857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Charente - </a:t>
            </a:r>
            <a:r>
              <a:rPr lang="fr-FR" sz="1100">
                <a:solidFill>
                  <a:srgbClr val="FFFFFF"/>
                </a:solidFill>
                <a:latin typeface="Ubuntu"/>
                <a:ea typeface="Ubuntu"/>
                <a:cs typeface="Ubuntu"/>
                <a:sym typeface="Ubuntu"/>
              </a:rPr>
              <a:t> </a:t>
            </a:r>
            <a:r>
              <a:rPr lang="fr-FR" sz="1100" u="sng">
                <a:solidFill>
                  <a:srgbClr val="FFFFFF"/>
                </a:solidFill>
                <a:latin typeface="Ubuntu"/>
                <a:ea typeface="Ubuntu"/>
                <a:cs typeface="Ubuntu"/>
                <a:sym typeface="Ubuntu"/>
                <a:hlinkClick r:id="rId17">
                  <a:extLst>
                    <a:ext uri="{A12FA001-AC4F-418D-AE19-62706E023703}">
                      <ahyp:hlinkClr xmlns:ahyp="http://schemas.microsoft.com/office/drawing/2018/hyperlinkcolor" val="tx"/>
                    </a:ext>
                  </a:extLst>
                </a:hlinkClick>
              </a:rPr>
              <a:t>Le Tableau de Bord de la Ressource en Eau </a:t>
            </a:r>
            <a:endParaRPr sz="1100">
              <a:solidFill>
                <a:srgbClr val="FFFFFF"/>
              </a:solidFill>
              <a:latin typeface="Ubuntu"/>
              <a:ea typeface="Ubuntu"/>
              <a:cs typeface="Ubuntu"/>
              <a:sym typeface="Ubuntu"/>
            </a:endParaRPr>
          </a:p>
          <a:p>
            <a:pPr marL="285750" marR="0" lvl="0" indent="-2857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Seine Grands Lacs - </a:t>
            </a:r>
            <a:r>
              <a:rPr lang="fr-FR" sz="1100" u="sng">
                <a:solidFill>
                  <a:srgbClr val="FFFFFF"/>
                </a:solidFill>
                <a:latin typeface="Ubuntu"/>
                <a:ea typeface="Ubuntu"/>
                <a:cs typeface="Ubuntu"/>
                <a:sym typeface="Ubuntu"/>
                <a:hlinkClick r:id="rId18">
                  <a:extLst>
                    <a:ext uri="{A12FA001-AC4F-418D-AE19-62706E023703}">
                      <ahyp:hlinkClr xmlns:ahyp="http://schemas.microsoft.com/office/drawing/2018/hyperlinkcolor" val="tx"/>
                    </a:ext>
                  </a:extLst>
                </a:hlinkClick>
              </a:rPr>
              <a:t>Suivi du remplissage des lacs </a:t>
            </a:r>
            <a:endParaRPr sz="1100" u="sng">
              <a:solidFill>
                <a:srgbClr val="FFFFFF"/>
              </a:solidFill>
              <a:latin typeface="Ubuntu"/>
              <a:ea typeface="Ubuntu"/>
              <a:cs typeface="Ubuntu"/>
              <a:sym typeface="Ubuntu"/>
              <a:hlinkClick r:id="rId19">
                <a:extLst>
                  <a:ext uri="{A12FA001-AC4F-418D-AE19-62706E023703}">
                    <ahyp:hlinkClr xmlns:ahyp="http://schemas.microsoft.com/office/drawing/2018/hyperlinkcolor" val="tx"/>
                  </a:ext>
                </a:extLst>
              </a:hlinkClick>
            </a:endParaRPr>
          </a:p>
          <a:p>
            <a:pPr marL="285750" marR="0" lvl="0" indent="-2857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Adour - </a:t>
            </a:r>
            <a:r>
              <a:rPr lang="fr-FR" sz="1100" u="sng">
                <a:solidFill>
                  <a:srgbClr val="FFFFFF"/>
                </a:solidFill>
                <a:latin typeface="Ubuntu"/>
                <a:ea typeface="Ubuntu"/>
                <a:cs typeface="Ubuntu"/>
                <a:sym typeface="Ubuntu"/>
                <a:hlinkClick r:id="rId20">
                  <a:extLst>
                    <a:ext uri="{A12FA001-AC4F-418D-AE19-62706E023703}">
                      <ahyp:hlinkClr xmlns:ahyp="http://schemas.microsoft.com/office/drawing/2018/hyperlinkcolor" val="tx"/>
                    </a:ext>
                  </a:extLst>
                </a:hlinkClick>
              </a:rPr>
              <a:t>Observatoire de l’Eau du Bassin de l’Adour</a:t>
            </a:r>
            <a:endParaRPr sz="1100">
              <a:solidFill>
                <a:srgbClr val="FFFFFF"/>
              </a:solidFill>
              <a:latin typeface="Ubuntu"/>
              <a:ea typeface="Ubuntu"/>
              <a:cs typeface="Ubuntu"/>
              <a:sym typeface="Ubuntu"/>
            </a:endParaRPr>
          </a:p>
          <a:p>
            <a:pPr marL="285750" marR="0" lvl="0" indent="-2857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Dordogne - </a:t>
            </a:r>
            <a:r>
              <a:rPr lang="fr-FR" sz="1100" u="sng">
                <a:solidFill>
                  <a:srgbClr val="FFFFFF"/>
                </a:solidFill>
                <a:latin typeface="Ubuntu"/>
                <a:ea typeface="Ubuntu"/>
                <a:cs typeface="Ubuntu"/>
                <a:sym typeface="Ubuntu"/>
                <a:hlinkClick r:id="rId19">
                  <a:extLst>
                    <a:ext uri="{A12FA001-AC4F-418D-AE19-62706E023703}">
                      <ahyp:hlinkClr xmlns:ahyp="http://schemas.microsoft.com/office/drawing/2018/hyperlinkcolor" val="tx"/>
                    </a:ext>
                  </a:extLst>
                </a:hlinkClick>
              </a:rPr>
              <a:t>Observatoire Etiage de la Dordogne </a:t>
            </a:r>
            <a:endParaRPr sz="1100">
              <a:solidFill>
                <a:srgbClr val="FFFFFF"/>
              </a:solidFill>
              <a:latin typeface="Ubuntu"/>
              <a:ea typeface="Ubuntu"/>
              <a:cs typeface="Ubuntu"/>
              <a:sym typeface="Ubuntu"/>
            </a:endParaRPr>
          </a:p>
          <a:p>
            <a:pPr marL="285750" marR="0" lvl="0" indent="-2857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Durance – </a:t>
            </a:r>
            <a:r>
              <a:rPr lang="fr-FR" sz="1100" u="sng">
                <a:solidFill>
                  <a:srgbClr val="5C7BBC"/>
                </a:solidFill>
                <a:latin typeface="Ubuntu"/>
                <a:ea typeface="Ubuntu"/>
                <a:cs typeface="Ubuntu"/>
                <a:sym typeface="Ubuntu"/>
                <a:hlinkClick r:id="rId21">
                  <a:extLst>
                    <a:ext uri="{A12FA001-AC4F-418D-AE19-62706E023703}">
                      <ahyp:hlinkClr xmlns:ahyp="http://schemas.microsoft.com/office/drawing/2018/hyperlinkcolor" val="tx"/>
                    </a:ext>
                  </a:extLst>
                </a:hlinkClick>
              </a:rPr>
              <a:t>Observatoire de la Durance </a:t>
            </a:r>
            <a:endParaRPr sz="1100">
              <a:solidFill>
                <a:srgbClr val="5C7BBC"/>
              </a:solidFill>
              <a:latin typeface="Ubuntu"/>
              <a:ea typeface="Ubuntu"/>
              <a:cs typeface="Ubuntu"/>
              <a:sym typeface="Ubuntu"/>
            </a:endParaRPr>
          </a:p>
        </p:txBody>
      </p:sp>
      <p:sp>
        <p:nvSpPr>
          <p:cNvPr id="165" name="Google Shape;165;p7"/>
          <p:cNvSpPr/>
          <p:nvPr/>
        </p:nvSpPr>
        <p:spPr>
          <a:xfrm>
            <a:off x="1985777" y="1845632"/>
            <a:ext cx="3602270" cy="432000"/>
          </a:xfrm>
          <a:prstGeom prst="rect">
            <a:avLst/>
          </a:prstGeom>
          <a:solidFill>
            <a:srgbClr val="5C7BBC"/>
          </a:solidFill>
          <a:ln w="25400" cap="flat" cmpd="sng">
            <a:solidFill>
              <a:srgbClr val="3F51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rgbClr val="FFFFFF"/>
                </a:solidFill>
                <a:latin typeface="Ubuntu"/>
                <a:ea typeface="Ubuntu"/>
                <a:cs typeface="Ubuntu"/>
                <a:sym typeface="Ubuntu"/>
              </a:rPr>
              <a:t>Connaissance, prospective, ingénierie – </a:t>
            </a:r>
            <a:endParaRPr/>
          </a:p>
          <a:p>
            <a:pPr marL="0" marR="0" lvl="0" indent="0" algn="ctr" rtl="0">
              <a:spcBef>
                <a:spcPts val="0"/>
              </a:spcBef>
              <a:spcAft>
                <a:spcPts val="0"/>
              </a:spcAft>
              <a:buNone/>
            </a:pPr>
            <a:r>
              <a:rPr lang="fr-FR" sz="1200" b="1">
                <a:solidFill>
                  <a:srgbClr val="FFFFFF"/>
                </a:solidFill>
                <a:latin typeface="Ubuntu"/>
                <a:ea typeface="Ubuntu"/>
                <a:cs typeface="Ubuntu"/>
                <a:sym typeface="Ubuntu"/>
              </a:rPr>
              <a:t>outils d’aide à la décision et à l’action </a:t>
            </a:r>
            <a:endParaRPr/>
          </a:p>
        </p:txBody>
      </p:sp>
      <p:sp>
        <p:nvSpPr>
          <p:cNvPr id="166" name="Google Shape;166;p7"/>
          <p:cNvSpPr/>
          <p:nvPr/>
        </p:nvSpPr>
        <p:spPr>
          <a:xfrm>
            <a:off x="5884046" y="2069936"/>
            <a:ext cx="5220000" cy="4320000"/>
          </a:xfrm>
          <a:prstGeom prst="rect">
            <a:avLst/>
          </a:prstGeom>
          <a:solidFill>
            <a:schemeClr val="lt1"/>
          </a:solidFill>
          <a:ln w="254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600" b="1">
              <a:solidFill>
                <a:srgbClr val="5C7BBC"/>
              </a:solidFill>
              <a:latin typeface="Ubuntu"/>
              <a:ea typeface="Ubuntu"/>
              <a:cs typeface="Ubuntu"/>
              <a:sym typeface="Ubuntu"/>
            </a:endParaRPr>
          </a:p>
          <a:p>
            <a:pPr marL="0" marR="0" lvl="0" indent="0" algn="just" rtl="0">
              <a:spcBef>
                <a:spcPts val="0"/>
              </a:spcBef>
              <a:spcAft>
                <a:spcPts val="0"/>
              </a:spcAft>
              <a:buNone/>
            </a:pPr>
            <a:r>
              <a:rPr lang="fr-FR" sz="1200" b="1">
                <a:solidFill>
                  <a:srgbClr val="5C7BBC"/>
                </a:solidFill>
                <a:latin typeface="Ubuntu"/>
                <a:ea typeface="Ubuntu"/>
                <a:cs typeface="Ubuntu"/>
                <a:sym typeface="Ubuntu"/>
              </a:rPr>
              <a:t>Soutien d’étiage</a:t>
            </a:r>
            <a:endParaRPr/>
          </a:p>
          <a:p>
            <a:pPr marL="171450" marR="0" lvl="0" indent="-1714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Charente –- </a:t>
            </a:r>
            <a:r>
              <a:rPr lang="fr-FR" sz="1100" u="sng">
                <a:solidFill>
                  <a:srgbClr val="5C7BBC"/>
                </a:solidFill>
                <a:latin typeface="Ubuntu"/>
                <a:ea typeface="Ubuntu"/>
                <a:cs typeface="Ubuntu"/>
                <a:sym typeface="Ubuntu"/>
                <a:hlinkClick r:id="rId22">
                  <a:extLst>
                    <a:ext uri="{A12FA001-AC4F-418D-AE19-62706E023703}">
                      <ahyp:hlinkClr xmlns:ahyp="http://schemas.microsoft.com/office/drawing/2018/hyperlinkcolor" val="tx"/>
                    </a:ext>
                  </a:extLst>
                </a:hlinkClick>
              </a:rPr>
              <a:t>En savoir plus </a:t>
            </a:r>
            <a:endParaRPr sz="1100">
              <a:solidFill>
                <a:srgbClr val="FFFFFF"/>
              </a:solidFill>
              <a:latin typeface="Ubuntu"/>
              <a:ea typeface="Ubuntu"/>
              <a:cs typeface="Ubuntu"/>
              <a:sym typeface="Ubuntu"/>
            </a:endParaRPr>
          </a:p>
          <a:p>
            <a:pPr marL="171450" marR="0" lvl="0" indent="-171450" algn="l"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Seine Grands Lacs – </a:t>
            </a:r>
            <a:r>
              <a:rPr lang="fr-FR" sz="1100" u="sng">
                <a:solidFill>
                  <a:srgbClr val="5C7BBC"/>
                </a:solidFill>
                <a:latin typeface="Ubuntu"/>
                <a:ea typeface="Ubuntu"/>
                <a:cs typeface="Ubuntu"/>
                <a:sym typeface="Ubuntu"/>
                <a:hlinkClick r:id="rId23">
                  <a:extLst>
                    <a:ext uri="{A12FA001-AC4F-418D-AE19-62706E023703}">
                      <ahyp:hlinkClr xmlns:ahyp="http://schemas.microsoft.com/office/drawing/2018/hyperlinkcolor" val="tx"/>
                    </a:ext>
                  </a:extLst>
                </a:hlinkClick>
              </a:rPr>
              <a:t>En savoir plus </a:t>
            </a:r>
            <a:endParaRPr sz="1100">
              <a:solidFill>
                <a:srgbClr val="FFFFFF"/>
              </a:solidFill>
              <a:latin typeface="Ubuntu"/>
              <a:ea typeface="Ubuntu"/>
              <a:cs typeface="Ubuntu"/>
              <a:sym typeface="Ubuntu"/>
            </a:endParaRPr>
          </a:p>
          <a:p>
            <a:pPr marL="171450" marR="0" lvl="0" indent="-171450" algn="l"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Adour - </a:t>
            </a:r>
            <a:r>
              <a:rPr lang="fr-FR" sz="1100" u="sng">
                <a:solidFill>
                  <a:srgbClr val="FFFFFF"/>
                </a:solidFill>
                <a:latin typeface="Ubuntu"/>
                <a:ea typeface="Ubuntu"/>
                <a:cs typeface="Ubuntu"/>
                <a:sym typeface="Ubuntu"/>
                <a:hlinkClick r:id="rId24">
                  <a:extLst>
                    <a:ext uri="{A12FA001-AC4F-418D-AE19-62706E023703}">
                      <ahyp:hlinkClr xmlns:ahyp="http://schemas.microsoft.com/office/drawing/2018/hyperlinkcolor" val="tx"/>
                    </a:ext>
                  </a:extLst>
                </a:hlinkClick>
              </a:rPr>
              <a:t>En savoir plus</a:t>
            </a:r>
            <a:endParaRPr sz="1100">
              <a:solidFill>
                <a:srgbClr val="FFFFFF"/>
              </a:solidFill>
              <a:latin typeface="Ubuntu"/>
              <a:ea typeface="Ubuntu"/>
              <a:cs typeface="Ubuntu"/>
              <a:sym typeface="Ubuntu"/>
            </a:endParaRPr>
          </a:p>
          <a:p>
            <a:pPr marL="171450" marR="0" lvl="0" indent="-171450" algn="l"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 Loire - </a:t>
            </a:r>
            <a:r>
              <a:rPr lang="fr-FR" sz="1100" u="sng">
                <a:solidFill>
                  <a:srgbClr val="FFFFFF"/>
                </a:solidFill>
                <a:latin typeface="Ubuntu"/>
                <a:ea typeface="Ubuntu"/>
                <a:cs typeface="Ubuntu"/>
                <a:sym typeface="Ubuntu"/>
                <a:hlinkClick r:id="rId25">
                  <a:extLst>
                    <a:ext uri="{A12FA001-AC4F-418D-AE19-62706E023703}">
                      <ahyp:hlinkClr xmlns:ahyp="http://schemas.microsoft.com/office/drawing/2018/hyperlinkcolor" val="tx"/>
                    </a:ext>
                  </a:extLst>
                </a:hlinkClick>
              </a:rPr>
              <a:t>En savoir plus</a:t>
            </a:r>
            <a:endParaRPr sz="1100">
              <a:solidFill>
                <a:srgbClr val="FFFFFF"/>
              </a:solidFill>
              <a:latin typeface="Ubuntu"/>
              <a:ea typeface="Ubuntu"/>
              <a:cs typeface="Ubuntu"/>
              <a:sym typeface="Ubuntu"/>
            </a:endParaRPr>
          </a:p>
          <a:p>
            <a:pPr marL="171450" marR="0" lvl="0" indent="-171450" algn="l"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SMEAG – </a:t>
            </a:r>
            <a:r>
              <a:rPr lang="fr-FR" sz="1100" u="sng">
                <a:solidFill>
                  <a:srgbClr val="FFFFFF"/>
                </a:solidFill>
                <a:latin typeface="Ubuntu"/>
                <a:ea typeface="Ubuntu"/>
                <a:cs typeface="Ubuntu"/>
                <a:sym typeface="Ubuntu"/>
                <a:hlinkClick r:id="rId26">
                  <a:extLst>
                    <a:ext uri="{A12FA001-AC4F-418D-AE19-62706E023703}">
                      <ahyp:hlinkClr xmlns:ahyp="http://schemas.microsoft.com/office/drawing/2018/hyperlinkcolor" val="tx"/>
                    </a:ext>
                  </a:extLst>
                </a:hlinkClick>
              </a:rPr>
              <a:t>Plan de gestion d’étiage Garonne-Ariège (PGE)</a:t>
            </a:r>
            <a:r>
              <a:rPr lang="fr-FR" sz="1100">
                <a:solidFill>
                  <a:srgbClr val="FFFFFF"/>
                </a:solidFill>
                <a:latin typeface="Ubuntu"/>
                <a:ea typeface="Ubuntu"/>
                <a:cs typeface="Ubuntu"/>
                <a:sym typeface="Ubuntu"/>
              </a:rPr>
              <a:t> </a:t>
            </a:r>
            <a:endParaRPr sz="1100">
              <a:solidFill>
                <a:srgbClr val="000000"/>
              </a:solidFill>
              <a:latin typeface="Ubuntu"/>
              <a:ea typeface="Ubuntu"/>
              <a:cs typeface="Ubuntu"/>
              <a:sym typeface="Ubuntu"/>
            </a:endParaRPr>
          </a:p>
          <a:p>
            <a:pPr marL="0" marR="0" lvl="0" indent="0" algn="just" rtl="0">
              <a:spcBef>
                <a:spcPts val="0"/>
              </a:spcBef>
              <a:spcAft>
                <a:spcPts val="0"/>
              </a:spcAft>
              <a:buNone/>
            </a:pPr>
            <a:endParaRPr sz="600">
              <a:solidFill>
                <a:srgbClr val="000000"/>
              </a:solidFill>
              <a:latin typeface="Ubuntu"/>
              <a:ea typeface="Ubuntu"/>
              <a:cs typeface="Ubuntu"/>
              <a:sym typeface="Ubuntu"/>
            </a:endParaRPr>
          </a:p>
          <a:p>
            <a:pPr marL="0" marR="0" lvl="0" indent="0" algn="just" rtl="0">
              <a:spcBef>
                <a:spcPts val="0"/>
              </a:spcBef>
              <a:spcAft>
                <a:spcPts val="0"/>
              </a:spcAft>
              <a:buNone/>
            </a:pPr>
            <a:r>
              <a:rPr lang="fr-FR" sz="1200" b="1">
                <a:solidFill>
                  <a:srgbClr val="5C7BBC"/>
                </a:solidFill>
                <a:latin typeface="Ubuntu"/>
                <a:ea typeface="Ubuntu"/>
                <a:cs typeface="Ubuntu"/>
                <a:sym typeface="Ubuntu"/>
              </a:rPr>
              <a:t>Plan de Gestion de la Ressource en Eau </a:t>
            </a:r>
            <a:endParaRPr/>
          </a:p>
          <a:p>
            <a:pPr marL="171450" marR="0" lvl="0" indent="-1714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Gardons - </a:t>
            </a:r>
            <a:r>
              <a:rPr lang="fr-FR" sz="1100" u="sng">
                <a:solidFill>
                  <a:srgbClr val="FFFFFF"/>
                </a:solidFill>
                <a:latin typeface="Ubuntu"/>
                <a:ea typeface="Ubuntu"/>
                <a:cs typeface="Ubuntu"/>
                <a:sym typeface="Ubuntu"/>
                <a:hlinkClick r:id="rId27">
                  <a:extLst>
                    <a:ext uri="{A12FA001-AC4F-418D-AE19-62706E023703}">
                      <ahyp:hlinkClr xmlns:ahyp="http://schemas.microsoft.com/office/drawing/2018/hyperlinkcolor" val="tx"/>
                    </a:ext>
                  </a:extLst>
                </a:hlinkClick>
              </a:rPr>
              <a:t>Le Plan de Gestion de la Ressource en Eau – PGRE</a:t>
            </a:r>
            <a:endParaRPr sz="1100">
              <a:solidFill>
                <a:srgbClr val="002060"/>
              </a:solidFill>
              <a:latin typeface="Ubuntu"/>
              <a:ea typeface="Ubuntu"/>
              <a:cs typeface="Ubuntu"/>
              <a:sym typeface="Ubuntu"/>
            </a:endParaRPr>
          </a:p>
          <a:p>
            <a:pPr marL="171450" marR="0" lvl="0" indent="-1714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Aude </a:t>
            </a:r>
            <a:r>
              <a:rPr lang="fr-FR" sz="1100">
                <a:solidFill>
                  <a:srgbClr val="002060"/>
                </a:solidFill>
                <a:latin typeface="Ubuntu"/>
                <a:ea typeface="Ubuntu"/>
                <a:cs typeface="Ubuntu"/>
                <a:sym typeface="Ubuntu"/>
              </a:rPr>
              <a:t>- </a:t>
            </a:r>
            <a:r>
              <a:rPr lang="fr-FR" sz="1100" u="sng">
                <a:solidFill>
                  <a:srgbClr val="FFFFFF"/>
                </a:solidFill>
                <a:latin typeface="Ubuntu"/>
                <a:ea typeface="Ubuntu"/>
                <a:cs typeface="Ubuntu"/>
                <a:sym typeface="Ubuntu"/>
                <a:hlinkClick r:id="rId28">
                  <a:extLst>
                    <a:ext uri="{A12FA001-AC4F-418D-AE19-62706E023703}">
                      <ahyp:hlinkClr xmlns:ahyp="http://schemas.microsoft.com/office/drawing/2018/hyperlinkcolor" val="tx"/>
                    </a:ext>
                  </a:extLst>
                </a:hlinkClick>
              </a:rPr>
              <a:t>Plan de gestion de la ressource en eau (PGRE)</a:t>
            </a:r>
            <a:r>
              <a:rPr lang="fr-FR" sz="1100">
                <a:solidFill>
                  <a:srgbClr val="FFFFFF"/>
                </a:solidFill>
                <a:latin typeface="Ubuntu"/>
                <a:ea typeface="Ubuntu"/>
                <a:cs typeface="Ubuntu"/>
                <a:sym typeface="Ubuntu"/>
              </a:rPr>
              <a:t>   </a:t>
            </a:r>
            <a:endParaRPr sz="1100">
              <a:solidFill>
                <a:srgbClr val="002060"/>
              </a:solidFill>
              <a:latin typeface="Ubuntu"/>
              <a:ea typeface="Ubuntu"/>
              <a:cs typeface="Ubuntu"/>
              <a:sym typeface="Ubuntu"/>
            </a:endParaRPr>
          </a:p>
          <a:p>
            <a:pPr marL="171450" marR="0" lvl="0" indent="-1714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AB Cèze </a:t>
            </a:r>
            <a:r>
              <a:rPr lang="fr-FR" sz="1100">
                <a:solidFill>
                  <a:srgbClr val="002060"/>
                </a:solidFill>
                <a:latin typeface="Ubuntu"/>
                <a:ea typeface="Ubuntu"/>
                <a:cs typeface="Ubuntu"/>
                <a:sym typeface="Ubuntu"/>
              </a:rPr>
              <a:t>- </a:t>
            </a:r>
            <a:r>
              <a:rPr lang="fr-FR" sz="1100" u="sng">
                <a:solidFill>
                  <a:srgbClr val="FFFFFF"/>
                </a:solidFill>
                <a:latin typeface="Ubuntu"/>
                <a:ea typeface="Ubuntu"/>
                <a:cs typeface="Ubuntu"/>
                <a:sym typeface="Ubuntu"/>
                <a:hlinkClick r:id="rId29">
                  <a:extLst>
                    <a:ext uri="{A12FA001-AC4F-418D-AE19-62706E023703}">
                      <ahyp:hlinkClr xmlns:ahyp="http://schemas.microsoft.com/office/drawing/2018/hyperlinkcolor" val="tx"/>
                    </a:ext>
                  </a:extLst>
                </a:hlinkClick>
              </a:rPr>
              <a:t>Plan de gestion de la ressource en eau (PGRE)</a:t>
            </a:r>
            <a:endParaRPr sz="1100">
              <a:solidFill>
                <a:srgbClr val="FFFFFF"/>
              </a:solidFill>
              <a:latin typeface="Ubuntu"/>
              <a:ea typeface="Ubuntu"/>
              <a:cs typeface="Ubuntu"/>
              <a:sym typeface="Ubuntu"/>
            </a:endParaRPr>
          </a:p>
          <a:p>
            <a:pPr marL="0" marR="0" lvl="0" indent="0" algn="just" rtl="0">
              <a:spcBef>
                <a:spcPts val="0"/>
              </a:spcBef>
              <a:spcAft>
                <a:spcPts val="0"/>
              </a:spcAft>
              <a:buNone/>
            </a:pPr>
            <a:endParaRPr sz="600" b="1">
              <a:solidFill>
                <a:srgbClr val="000000"/>
              </a:solidFill>
              <a:latin typeface="Ubuntu"/>
              <a:ea typeface="Ubuntu"/>
              <a:cs typeface="Ubuntu"/>
              <a:sym typeface="Ubuntu"/>
            </a:endParaRPr>
          </a:p>
          <a:p>
            <a:pPr marL="0" marR="0" lvl="0" indent="0" algn="just" rtl="0">
              <a:spcBef>
                <a:spcPts val="0"/>
              </a:spcBef>
              <a:spcAft>
                <a:spcPts val="0"/>
              </a:spcAft>
              <a:buNone/>
            </a:pPr>
            <a:r>
              <a:rPr lang="fr-FR" sz="1100" b="1">
                <a:solidFill>
                  <a:srgbClr val="5C7BBC"/>
                </a:solidFill>
                <a:latin typeface="Ubuntu"/>
                <a:ea typeface="Ubuntu"/>
                <a:cs typeface="Ubuntu"/>
                <a:sym typeface="Ubuntu"/>
              </a:rPr>
              <a:t>Projets de territoire pour la gestion de l’eau (PTGE) </a:t>
            </a:r>
            <a:endParaRPr sz="1100" b="1">
              <a:solidFill>
                <a:srgbClr val="000000"/>
              </a:solidFill>
              <a:latin typeface="Ubuntu"/>
              <a:ea typeface="Ubuntu"/>
              <a:cs typeface="Ubuntu"/>
              <a:sym typeface="Ubuntu"/>
            </a:endParaRPr>
          </a:p>
          <a:p>
            <a:pPr marL="171450" marR="0" lvl="0" indent="-1714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Charente </a:t>
            </a:r>
            <a:r>
              <a:rPr lang="fr-FR" sz="1100" u="sng">
                <a:solidFill>
                  <a:srgbClr val="002060"/>
                </a:solidFill>
                <a:latin typeface="Ubuntu"/>
                <a:ea typeface="Ubuntu"/>
                <a:cs typeface="Ubuntu"/>
                <a:sym typeface="Ubuntu"/>
                <a:hlinkClick r:id="rId30">
                  <a:extLst>
                    <a:ext uri="{A12FA001-AC4F-418D-AE19-62706E023703}">
                      <ahyp:hlinkClr xmlns:ahyp="http://schemas.microsoft.com/office/drawing/2018/hyperlinkcolor" val="tx"/>
                    </a:ext>
                  </a:extLst>
                </a:hlinkClick>
              </a:rPr>
              <a:t>–</a:t>
            </a:r>
            <a:r>
              <a:rPr lang="fr-FR" sz="1100">
                <a:solidFill>
                  <a:srgbClr val="002060"/>
                </a:solidFill>
                <a:latin typeface="Ubuntu"/>
                <a:ea typeface="Ubuntu"/>
                <a:cs typeface="Ubuntu"/>
                <a:sym typeface="Ubuntu"/>
              </a:rPr>
              <a:t> </a:t>
            </a:r>
            <a:r>
              <a:rPr lang="fr-FR" sz="1100" u="sng">
                <a:solidFill>
                  <a:srgbClr val="FFFFFF"/>
                </a:solidFill>
                <a:latin typeface="Ubuntu"/>
                <a:ea typeface="Ubuntu"/>
                <a:cs typeface="Ubuntu"/>
                <a:sym typeface="Ubuntu"/>
                <a:hlinkClick r:id="rId30">
                  <a:extLst>
                    <a:ext uri="{A12FA001-AC4F-418D-AE19-62706E023703}">
                      <ahyp:hlinkClr xmlns:ahyp="http://schemas.microsoft.com/office/drawing/2018/hyperlinkcolor" val="tx"/>
                    </a:ext>
                  </a:extLst>
                </a:hlinkClick>
              </a:rPr>
              <a:t>PTGE Charente</a:t>
            </a:r>
            <a:endParaRPr sz="1100">
              <a:solidFill>
                <a:srgbClr val="FFFFFF"/>
              </a:solidFill>
              <a:latin typeface="Ubuntu"/>
              <a:ea typeface="Ubuntu"/>
              <a:cs typeface="Ubuntu"/>
              <a:sym typeface="Ubuntu"/>
            </a:endParaRPr>
          </a:p>
          <a:p>
            <a:pPr marL="171450" marR="0" lvl="0" indent="-1714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 Loire </a:t>
            </a:r>
            <a:r>
              <a:rPr lang="fr-FR" sz="1100">
                <a:solidFill>
                  <a:srgbClr val="002060"/>
                </a:solidFill>
                <a:latin typeface="Ubuntu"/>
                <a:ea typeface="Ubuntu"/>
                <a:cs typeface="Ubuntu"/>
                <a:sym typeface="Ubuntu"/>
              </a:rPr>
              <a:t>- </a:t>
            </a:r>
            <a:r>
              <a:rPr lang="fr-FR" sz="1100" u="sng">
                <a:solidFill>
                  <a:srgbClr val="FFFFFF"/>
                </a:solidFill>
                <a:latin typeface="Ubuntu"/>
                <a:ea typeface="Ubuntu"/>
                <a:cs typeface="Ubuntu"/>
                <a:sym typeface="Ubuntu"/>
                <a:hlinkClick r:id="rId31">
                  <a:extLst>
                    <a:ext uri="{A12FA001-AC4F-418D-AE19-62706E023703}">
                      <ahyp:hlinkClr xmlns:ahyp="http://schemas.microsoft.com/office/drawing/2018/hyperlinkcolor" val="tx"/>
                    </a:ext>
                  </a:extLst>
                </a:hlinkClick>
              </a:rPr>
              <a:t>PTGE Allier Aval et PTGE Loire en Rhône-Alpes</a:t>
            </a:r>
            <a:endParaRPr sz="1100" u="sng">
              <a:solidFill>
                <a:srgbClr val="FFFFFF"/>
              </a:solidFill>
              <a:latin typeface="Ubuntu"/>
              <a:ea typeface="Ubuntu"/>
              <a:cs typeface="Ubuntu"/>
              <a:sym typeface="Ubuntu"/>
            </a:endParaRPr>
          </a:p>
          <a:p>
            <a:pPr marL="171450" marR="0" lvl="0" indent="-1714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Dordogne  </a:t>
            </a:r>
            <a:r>
              <a:rPr lang="fr-FR" sz="1100" u="sng">
                <a:solidFill>
                  <a:srgbClr val="002060"/>
                </a:solidFill>
                <a:latin typeface="Ubuntu"/>
                <a:ea typeface="Ubuntu"/>
                <a:cs typeface="Ubuntu"/>
                <a:sym typeface="Ubuntu"/>
              </a:rPr>
              <a:t>- </a:t>
            </a:r>
            <a:r>
              <a:rPr lang="fr-FR" sz="1100" u="sng">
                <a:solidFill>
                  <a:srgbClr val="FFFFFF"/>
                </a:solidFill>
                <a:latin typeface="Ubuntu"/>
                <a:ea typeface="Ubuntu"/>
                <a:cs typeface="Ubuntu"/>
                <a:sym typeface="Ubuntu"/>
                <a:hlinkClick r:id="rId32">
                  <a:extLst>
                    <a:ext uri="{A12FA001-AC4F-418D-AE19-62706E023703}">
                      <ahyp:hlinkClr xmlns:ahyp="http://schemas.microsoft.com/office/drawing/2018/hyperlinkcolor" val="tx"/>
                    </a:ext>
                  </a:extLst>
                </a:hlinkClick>
              </a:rPr>
              <a:t>PTGE du bassin de l’Isle </a:t>
            </a:r>
            <a:endParaRPr sz="1100">
              <a:solidFill>
                <a:srgbClr val="FFFFFF"/>
              </a:solidFill>
              <a:latin typeface="Ubuntu"/>
              <a:ea typeface="Ubuntu"/>
              <a:cs typeface="Ubuntu"/>
              <a:sym typeface="Ubuntu"/>
            </a:endParaRPr>
          </a:p>
          <a:p>
            <a:pPr marL="0" marR="0" lvl="0" indent="0" algn="just" rtl="0">
              <a:spcBef>
                <a:spcPts val="0"/>
              </a:spcBef>
              <a:spcAft>
                <a:spcPts val="0"/>
              </a:spcAft>
              <a:buNone/>
            </a:pPr>
            <a:endParaRPr sz="600" u="sng">
              <a:solidFill>
                <a:srgbClr val="FFFFFF"/>
              </a:solidFill>
              <a:latin typeface="Ubuntu"/>
              <a:ea typeface="Ubuntu"/>
              <a:cs typeface="Ubuntu"/>
              <a:sym typeface="Ubuntu"/>
            </a:endParaRPr>
          </a:p>
          <a:p>
            <a:pPr marL="0" marR="0" lvl="0" indent="0" algn="just" rtl="0">
              <a:spcBef>
                <a:spcPts val="0"/>
              </a:spcBef>
              <a:spcAft>
                <a:spcPts val="0"/>
              </a:spcAft>
              <a:buNone/>
            </a:pPr>
            <a:r>
              <a:rPr lang="fr-FR" sz="1100" b="1">
                <a:solidFill>
                  <a:srgbClr val="5C7BBC"/>
                </a:solidFill>
                <a:latin typeface="Ubuntu"/>
                <a:ea typeface="Ubuntu"/>
                <a:cs typeface="Ubuntu"/>
                <a:sym typeface="Ubuntu"/>
              </a:rPr>
              <a:t>Feuille de route pour la stratégie de gestion quantitative </a:t>
            </a:r>
            <a:endParaRPr/>
          </a:p>
          <a:p>
            <a:pPr marL="171450" marR="0" lvl="0" indent="-1714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Adour - </a:t>
            </a:r>
            <a:r>
              <a:rPr lang="fr-FR" sz="1100" u="sng">
                <a:solidFill>
                  <a:srgbClr val="5C7BBC"/>
                </a:solidFill>
                <a:latin typeface="Ubuntu"/>
                <a:ea typeface="Ubuntu"/>
                <a:cs typeface="Ubuntu"/>
                <a:sym typeface="Ubuntu"/>
                <a:hlinkClick r:id="rId33">
                  <a:extLst>
                    <a:ext uri="{A12FA001-AC4F-418D-AE19-62706E023703}">
                      <ahyp:hlinkClr xmlns:ahyp="http://schemas.microsoft.com/office/drawing/2018/hyperlinkcolor" val="tx"/>
                    </a:ext>
                  </a:extLst>
                </a:hlinkClick>
              </a:rPr>
              <a:t>Feuille de route</a:t>
            </a:r>
            <a:endParaRPr sz="1100">
              <a:solidFill>
                <a:srgbClr val="5C7BBC"/>
              </a:solidFill>
              <a:latin typeface="Ubuntu"/>
              <a:ea typeface="Ubuntu"/>
              <a:cs typeface="Ubuntu"/>
              <a:sym typeface="Ubuntu"/>
            </a:endParaRPr>
          </a:p>
          <a:p>
            <a:pPr marL="0" marR="0" lvl="0" indent="0" algn="just" rtl="0">
              <a:spcBef>
                <a:spcPts val="0"/>
              </a:spcBef>
              <a:spcAft>
                <a:spcPts val="0"/>
              </a:spcAft>
              <a:buNone/>
            </a:pPr>
            <a:endParaRPr sz="600" b="1">
              <a:solidFill>
                <a:srgbClr val="5C7BBC"/>
              </a:solidFill>
              <a:latin typeface="Ubuntu Light"/>
              <a:ea typeface="Ubuntu Light"/>
              <a:cs typeface="Ubuntu Light"/>
              <a:sym typeface="Ubuntu Light"/>
            </a:endParaRPr>
          </a:p>
          <a:p>
            <a:pPr marL="0" marR="0" lvl="0" indent="0" algn="just" rtl="0">
              <a:spcBef>
                <a:spcPts val="0"/>
              </a:spcBef>
              <a:spcAft>
                <a:spcPts val="0"/>
              </a:spcAft>
              <a:buNone/>
            </a:pPr>
            <a:r>
              <a:rPr lang="fr-FR" sz="1200" b="1">
                <a:solidFill>
                  <a:srgbClr val="5C7BBC"/>
                </a:solidFill>
                <a:latin typeface="Ubuntu"/>
                <a:ea typeface="Ubuntu"/>
                <a:cs typeface="Ubuntu"/>
                <a:sym typeface="Ubuntu"/>
              </a:rPr>
              <a:t>Animation de la concertation</a:t>
            </a:r>
            <a:endParaRPr/>
          </a:p>
          <a:p>
            <a:pPr marL="171450" marR="0" lvl="0" indent="-1714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Durance -  Réunions d’information et de concertation à l’échelle du bassin </a:t>
            </a:r>
            <a:r>
              <a:rPr lang="fr-FR" sz="1100" u="sng">
                <a:solidFill>
                  <a:srgbClr val="464645"/>
                </a:solidFill>
                <a:latin typeface="Ubuntu"/>
                <a:ea typeface="Ubuntu"/>
                <a:cs typeface="Ubuntu"/>
                <a:sym typeface="Ubuntu"/>
                <a:hlinkClick r:id="rId34">
                  <a:extLst>
                    <a:ext uri="{A12FA001-AC4F-418D-AE19-62706E023703}">
                      <ahyp:hlinkClr xmlns:ahyp="http://schemas.microsoft.com/office/drawing/2018/hyperlinkcolor" val="tx"/>
                    </a:ext>
                  </a:extLst>
                </a:hlinkClick>
              </a:rPr>
              <a:t>(ici)</a:t>
            </a:r>
            <a:endParaRPr sz="1100">
              <a:solidFill>
                <a:srgbClr val="464645"/>
              </a:solidFill>
              <a:latin typeface="Ubuntu"/>
              <a:ea typeface="Ubuntu"/>
              <a:cs typeface="Ubuntu"/>
              <a:sym typeface="Ubuntu"/>
            </a:endParaRPr>
          </a:p>
          <a:p>
            <a:pPr marL="171450" marR="0" lvl="0" indent="-1714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Adour - les commissions de gestion de rivière. </a:t>
            </a:r>
            <a:r>
              <a:rPr lang="fr-FR" sz="1100" u="sng">
                <a:solidFill>
                  <a:srgbClr val="464645"/>
                </a:solidFill>
                <a:latin typeface="Ubuntu"/>
                <a:ea typeface="Ubuntu"/>
                <a:cs typeface="Ubuntu"/>
                <a:sym typeface="Ubuntu"/>
                <a:hlinkClick r:id="rId35">
                  <a:extLst>
                    <a:ext uri="{A12FA001-AC4F-418D-AE19-62706E023703}">
                      <ahyp:hlinkClr xmlns:ahyp="http://schemas.microsoft.com/office/drawing/2018/hyperlinkcolor" val="tx"/>
                    </a:ext>
                  </a:extLst>
                </a:hlinkClick>
              </a:rPr>
              <a:t>(ici)</a:t>
            </a:r>
            <a:endParaRPr sz="1100">
              <a:solidFill>
                <a:srgbClr val="464645"/>
              </a:solidFill>
              <a:latin typeface="Ubuntu"/>
              <a:ea typeface="Ubuntu"/>
              <a:cs typeface="Ubuntu"/>
              <a:sym typeface="Ubuntu"/>
            </a:endParaRPr>
          </a:p>
          <a:p>
            <a:pPr marL="171450" marR="0" lvl="0" indent="-171450" algn="just" rtl="0">
              <a:spcBef>
                <a:spcPts val="0"/>
              </a:spcBef>
              <a:spcAft>
                <a:spcPts val="0"/>
              </a:spcAft>
              <a:buClr>
                <a:srgbClr val="5C7BBC"/>
              </a:buClr>
              <a:buSzPts val="1100"/>
              <a:buFont typeface="Arial"/>
              <a:buChar char="•"/>
            </a:pPr>
            <a:r>
              <a:rPr lang="fr-FR" sz="1100">
                <a:solidFill>
                  <a:srgbClr val="5C7BBC"/>
                </a:solidFill>
                <a:latin typeface="Ubuntu"/>
                <a:ea typeface="Ubuntu"/>
                <a:cs typeface="Ubuntu"/>
                <a:sym typeface="Ubuntu"/>
              </a:rPr>
              <a:t>EPTB Lot - Commissions mixtes stratégiques </a:t>
            </a:r>
            <a:r>
              <a:rPr lang="fr-FR" sz="1100" u="sng">
                <a:solidFill>
                  <a:srgbClr val="464645"/>
                </a:solidFill>
                <a:latin typeface="Ubuntu"/>
                <a:ea typeface="Ubuntu"/>
                <a:cs typeface="Ubuntu"/>
                <a:sym typeface="Ubuntu"/>
                <a:hlinkClick r:id="rId36">
                  <a:extLst>
                    <a:ext uri="{A12FA001-AC4F-418D-AE19-62706E023703}">
                      <ahyp:hlinkClr xmlns:ahyp="http://schemas.microsoft.com/office/drawing/2018/hyperlinkcolor" val="tx"/>
                    </a:ext>
                  </a:extLst>
                </a:hlinkClick>
              </a:rPr>
              <a:t>(ici)</a:t>
            </a:r>
            <a:endParaRPr sz="1100">
              <a:solidFill>
                <a:srgbClr val="FFFFFF"/>
              </a:solidFill>
              <a:latin typeface="Ubuntu"/>
              <a:ea typeface="Ubuntu"/>
              <a:cs typeface="Ubuntu"/>
              <a:sym typeface="Ubuntu"/>
            </a:endParaRPr>
          </a:p>
        </p:txBody>
      </p:sp>
      <p:sp>
        <p:nvSpPr>
          <p:cNvPr id="167" name="Google Shape;167;p7"/>
          <p:cNvSpPr/>
          <p:nvPr/>
        </p:nvSpPr>
        <p:spPr>
          <a:xfrm>
            <a:off x="7532836" y="1845632"/>
            <a:ext cx="3571210" cy="432000"/>
          </a:xfrm>
          <a:prstGeom prst="rect">
            <a:avLst/>
          </a:prstGeom>
          <a:solidFill>
            <a:srgbClr val="5C7BBC"/>
          </a:solidFill>
          <a:ln w="25400" cap="flat" cmpd="sng">
            <a:solidFill>
              <a:srgbClr val="3F51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rgbClr val="FFFFFF"/>
                </a:solidFill>
                <a:latin typeface="Ubuntu"/>
                <a:ea typeface="Ubuntu"/>
                <a:cs typeface="Ubuntu"/>
                <a:sym typeface="Ubuntu"/>
              </a:rPr>
              <a:t>Planification, Programmation – multi-enjeux</a:t>
            </a:r>
            <a:endParaRPr/>
          </a:p>
        </p:txBody>
      </p:sp>
      <p:sp>
        <p:nvSpPr>
          <p:cNvPr id="168" name="Google Shape;168;p7"/>
          <p:cNvSpPr txBox="1"/>
          <p:nvPr/>
        </p:nvSpPr>
        <p:spPr>
          <a:xfrm>
            <a:off x="-243563" y="6564216"/>
            <a:ext cx="1159364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00000"/>
                </a:solidFill>
                <a:latin typeface="Ubuntu"/>
                <a:ea typeface="Ubuntu"/>
                <a:cs typeface="Ubuntu"/>
                <a:sym typeface="Ubuntu"/>
              </a:rPr>
              <a:t>🡪 Retrouvez encore d’autres actions sur notre page dédiée </a:t>
            </a:r>
            <a:r>
              <a:rPr lang="fr-FR" sz="1100" b="1" u="sng">
                <a:solidFill>
                  <a:srgbClr val="000000"/>
                </a:solidFill>
                <a:latin typeface="Ubuntu"/>
                <a:ea typeface="Ubuntu"/>
                <a:cs typeface="Ubuntu"/>
                <a:sym typeface="Ubuntu"/>
                <a:hlinkClick r:id="rId37">
                  <a:extLst>
                    <a:ext uri="{A12FA001-AC4F-418D-AE19-62706E023703}">
                      <ahyp:hlinkClr xmlns:ahyp="http://schemas.microsoft.com/office/drawing/2018/hyperlinkcolor" val="tx"/>
                    </a:ext>
                  </a:extLst>
                </a:hlinkClick>
              </a:rPr>
              <a:t> </a:t>
            </a:r>
            <a:r>
              <a:rPr lang="fr-FR" sz="1100" b="1" u="sng" cap="none">
                <a:solidFill>
                  <a:srgbClr val="000000"/>
                </a:solidFill>
                <a:latin typeface="Ubuntu"/>
                <a:ea typeface="Ubuntu"/>
                <a:cs typeface="Ubuntu"/>
                <a:sym typeface="Ubuntu"/>
                <a:hlinkClick r:id="rId37">
                  <a:extLst>
                    <a:ext uri="{A12FA001-AC4F-418D-AE19-62706E023703}">
                      <ahyp:hlinkClr xmlns:ahyp="http://schemas.microsoft.com/office/drawing/2018/hyperlinkcolor" val="tx"/>
                    </a:ext>
                  </a:extLst>
                </a:hlinkClick>
              </a:rPr>
              <a:t>SÉCHERESSE : ZOOM SUR LES ACTIONS DES ÉTABLISSEMENTS DE BASSIN</a:t>
            </a:r>
            <a:endParaRPr sz="1200">
              <a:solidFill>
                <a:srgbClr val="000000"/>
              </a:solidFill>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51544" y="839583"/>
            <a:ext cx="9716665" cy="60184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0000"/>
              </a:lnSpc>
              <a:spcBef>
                <a:spcPts val="1000"/>
              </a:spcBef>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sz="2800">
                <a:solidFill>
                  <a:srgbClr val="000000"/>
                </a:solidFill>
                <a:latin typeface="Arial" panose="020B0604020202020204" pitchFamily="34" charset="0"/>
                <a:cs typeface="DejaVu Sans" panose="020B0603030804020204" pitchFamily="34" charset="0"/>
              </a:defRPr>
            </a:lvl1pPr>
            <a:lvl2pPr>
              <a:lnSpc>
                <a:spcPct val="90000"/>
              </a:lnSpc>
              <a:spcBef>
                <a:spcPts val="500"/>
              </a:spcBef>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sz="2400">
                <a:solidFill>
                  <a:srgbClr val="000000"/>
                </a:solidFill>
                <a:latin typeface="Arial" panose="020B0604020202020204" pitchFamily="34" charset="0"/>
                <a:cs typeface="DejaVu Sans" panose="020B0603030804020204" pitchFamily="34" charset="0"/>
              </a:defRPr>
            </a:lvl2pPr>
            <a:lvl3pPr indent="-230188">
              <a:lnSpc>
                <a:spcPct val="90000"/>
              </a:lnSpc>
              <a:spcBef>
                <a:spcPts val="500"/>
              </a:spcBef>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sz="2000">
                <a:solidFill>
                  <a:srgbClr val="000000"/>
                </a:solidFill>
                <a:latin typeface="Arial" panose="020B0604020202020204" pitchFamily="34" charset="0"/>
                <a:cs typeface="DejaVu Sans" panose="020B0603030804020204" pitchFamily="34" charset="0"/>
              </a:defRPr>
            </a:lvl3pPr>
            <a:lvl4pPr>
              <a:lnSpc>
                <a:spcPct val="90000"/>
              </a:lnSpc>
              <a:spcBef>
                <a:spcPts val="500"/>
              </a:spcBef>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a:solidFill>
                  <a:srgbClr val="000000"/>
                </a:solidFill>
                <a:latin typeface="Arial" panose="020B0604020202020204" pitchFamily="34" charset="0"/>
                <a:cs typeface="DejaVu Sans" panose="020B0603030804020204" pitchFamily="34" charset="0"/>
              </a:defRPr>
            </a:lvl4pPr>
            <a:lvl5pPr>
              <a:lnSpc>
                <a:spcPct val="90000"/>
              </a:lnSpc>
              <a:spcBef>
                <a:spcPts val="500"/>
              </a:spcBef>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a:solidFill>
                  <a:srgbClr val="000000"/>
                </a:solidFill>
                <a:latin typeface="Arial" panose="020B0604020202020204" pitchFamily="34" charset="0"/>
                <a:cs typeface="DejaVu Sans" panose="020B0603030804020204" pitchFamily="34" charset="0"/>
              </a:defRPr>
            </a:lvl9pPr>
          </a:lstStyle>
          <a:p>
            <a:pP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defRPr/>
            </a:pPr>
            <a:endParaRPr lang="fr-FR" altLang="fr-FR" sz="1633" dirty="0"/>
          </a:p>
          <a:p>
            <a:pPr algn="ct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defRPr/>
            </a:pPr>
            <a:endParaRPr lang="fr-FR" sz="4000" dirty="0">
              <a:solidFill>
                <a:srgbClr val="0090D9"/>
              </a:solidFill>
              <a:latin typeface="Calibri" panose="020F0502020204030204" pitchFamily="34" charset="0"/>
            </a:endParaRPr>
          </a:p>
          <a:p>
            <a:pPr algn="ct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defRPr/>
            </a:pPr>
            <a:r>
              <a:rPr lang="fr-FR" sz="4000" dirty="0">
                <a:solidFill>
                  <a:srgbClr val="0090D9"/>
                </a:solidFill>
                <a:latin typeface="+mn-lt"/>
              </a:rPr>
              <a:t>Ordre du jour</a:t>
            </a:r>
          </a:p>
          <a:p>
            <a:pPr algn="ct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defRPr/>
            </a:pPr>
            <a:endParaRPr lang="fr-FR" sz="3992" dirty="0">
              <a:solidFill>
                <a:srgbClr val="0090D9"/>
              </a:solidFill>
              <a:latin typeface="+mn-lt"/>
            </a:endParaRPr>
          </a:p>
          <a:p>
            <a:r>
              <a:rPr lang="fr-FR" sz="2400" dirty="0">
                <a:solidFill>
                  <a:srgbClr val="0090D9"/>
                </a:solidFill>
                <a:latin typeface="+mn-lt"/>
              </a:rPr>
              <a:t>1- Introduction du Ministre</a:t>
            </a:r>
          </a:p>
          <a:p>
            <a:r>
              <a:rPr lang="fr-FR" sz="2400" dirty="0">
                <a:solidFill>
                  <a:srgbClr val="0090D9"/>
                </a:solidFill>
                <a:latin typeface="+mn-lt"/>
              </a:rPr>
              <a:t>2- Etat de la ressource en eau et prévisions saisonnières </a:t>
            </a:r>
          </a:p>
          <a:p>
            <a:r>
              <a:rPr lang="fr-FR" sz="2400" dirty="0">
                <a:solidFill>
                  <a:srgbClr val="0090D9"/>
                </a:solidFill>
                <a:latin typeface="+mn-lt"/>
              </a:rPr>
              <a:t>3- carte d’anticipation</a:t>
            </a:r>
          </a:p>
          <a:p>
            <a:r>
              <a:rPr lang="fr-FR" sz="2400" dirty="0">
                <a:solidFill>
                  <a:srgbClr val="0090D9"/>
                </a:solidFill>
                <a:latin typeface="+mn-lt"/>
              </a:rPr>
              <a:t>5- Conclusion</a:t>
            </a:r>
          </a:p>
          <a:p>
            <a:pP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pPr>
            <a:endParaRPr lang="fr-FR" altLang="fr-FR" sz="2400" dirty="0">
              <a:solidFill>
                <a:srgbClr val="0090D9"/>
              </a:solidFill>
              <a:latin typeface="+mn-lt"/>
            </a:endParaRPr>
          </a:p>
          <a:p>
            <a:pP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pPr>
            <a:endParaRPr lang="fr-FR" altLang="fr-FR" dirty="0">
              <a:solidFill>
                <a:srgbClr val="0090D9"/>
              </a:solidFill>
              <a:latin typeface="Calibri" panose="020F0502020204030204" pitchFamily="34" charset="0"/>
            </a:endParaRPr>
          </a:p>
          <a:p>
            <a:pPr algn="ct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defRPr/>
            </a:pPr>
            <a:endParaRPr lang="fr-FR" altLang="fr-FR" sz="3992" dirty="0">
              <a:solidFill>
                <a:srgbClr val="0090D9"/>
              </a:solidFill>
              <a:latin typeface="Calibri" panose="020F0502020204030204" pitchFamily="34" charset="0"/>
            </a:endParaRPr>
          </a:p>
          <a:p>
            <a:pPr algn="ct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defRPr/>
            </a:pPr>
            <a:endParaRPr lang="fr-FR" altLang="fr-FR" sz="3992" dirty="0">
              <a:solidFill>
                <a:srgbClr val="0090D9"/>
              </a:solidFill>
              <a:latin typeface="Calibri" panose="020F0502020204030204" pitchFamily="34" charset="0"/>
            </a:endParaRPr>
          </a:p>
          <a:p>
            <a:pPr marL="466618" indent="-466618" defTabSz="407571" fontAlgn="base">
              <a:lnSpc>
                <a:spcPct val="100000"/>
              </a:lnSpc>
              <a:spcBef>
                <a:spcPct val="0"/>
              </a:spcBef>
              <a:spcAft>
                <a:spcPct val="0"/>
              </a:spcAft>
              <a:buClrTx/>
              <a:buFontTx/>
              <a:buAutoNum type="arabicPeriod"/>
              <a:tabLst>
                <a:tab pos="0" algn="l"/>
                <a:tab pos="828104" algn="l"/>
                <a:tab pos="1659087" algn="l"/>
                <a:tab pos="2487191" algn="l"/>
                <a:tab pos="3318175" algn="l"/>
                <a:tab pos="4146279" algn="l"/>
                <a:tab pos="4977262" algn="l"/>
                <a:tab pos="5805366" algn="l"/>
                <a:tab pos="6636349" algn="l"/>
                <a:tab pos="7463013" algn="l"/>
                <a:tab pos="8295437" algn="l"/>
                <a:tab pos="9122100" algn="l"/>
              </a:tabLst>
              <a:defRPr/>
            </a:pPr>
            <a:endParaRPr lang="fr-FR" altLang="fr-FR" sz="2359" dirty="0">
              <a:solidFill>
                <a:srgbClr val="666666"/>
              </a:solidFill>
              <a:latin typeface="Calibri" panose="020F0502020204030204" pitchFamily="34" charset="0"/>
            </a:endParaRPr>
          </a:p>
        </p:txBody>
      </p:sp>
      <p:pic>
        <p:nvPicPr>
          <p:cNvPr id="4" name="Image 3"/>
          <p:cNvPicPr>
            <a:picLocks noChangeAspect="1"/>
          </p:cNvPicPr>
          <p:nvPr/>
        </p:nvPicPr>
        <p:blipFill>
          <a:blip r:embed="rId3"/>
          <a:stretch>
            <a:fillRect/>
          </a:stretch>
        </p:blipFill>
        <p:spPr>
          <a:xfrm>
            <a:off x="0" y="16231"/>
            <a:ext cx="1637141" cy="1362920"/>
          </a:xfrm>
          <a:prstGeom prst="rect">
            <a:avLst/>
          </a:prstGeom>
        </p:spPr>
      </p:pic>
    </p:spTree>
    <p:extLst>
      <p:ext uri="{BB962C8B-B14F-4D97-AF65-F5344CB8AC3E}">
        <p14:creationId xmlns:p14="http://schemas.microsoft.com/office/powerpoint/2010/main" val="337740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637141" y="839585"/>
            <a:ext cx="9716665" cy="60184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0000"/>
              </a:lnSpc>
              <a:spcBef>
                <a:spcPts val="1000"/>
              </a:spcBef>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sz="2800">
                <a:solidFill>
                  <a:srgbClr val="000000"/>
                </a:solidFill>
                <a:latin typeface="Arial" panose="020B0604020202020204" pitchFamily="34" charset="0"/>
                <a:cs typeface="DejaVu Sans" panose="020B0603030804020204" pitchFamily="34" charset="0"/>
              </a:defRPr>
            </a:lvl1pPr>
            <a:lvl2pPr>
              <a:lnSpc>
                <a:spcPct val="90000"/>
              </a:lnSpc>
              <a:spcBef>
                <a:spcPts val="500"/>
              </a:spcBef>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sz="2400">
                <a:solidFill>
                  <a:srgbClr val="000000"/>
                </a:solidFill>
                <a:latin typeface="Arial" panose="020B0604020202020204" pitchFamily="34" charset="0"/>
                <a:cs typeface="DejaVu Sans" panose="020B0603030804020204" pitchFamily="34" charset="0"/>
              </a:defRPr>
            </a:lvl2pPr>
            <a:lvl3pPr indent="-230188">
              <a:lnSpc>
                <a:spcPct val="90000"/>
              </a:lnSpc>
              <a:spcBef>
                <a:spcPts val="500"/>
              </a:spcBef>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sz="2000">
                <a:solidFill>
                  <a:srgbClr val="000000"/>
                </a:solidFill>
                <a:latin typeface="Arial" panose="020B0604020202020204" pitchFamily="34" charset="0"/>
                <a:cs typeface="DejaVu Sans" panose="020B0603030804020204" pitchFamily="34" charset="0"/>
              </a:defRPr>
            </a:lvl3pPr>
            <a:lvl4pPr>
              <a:lnSpc>
                <a:spcPct val="90000"/>
              </a:lnSpc>
              <a:spcBef>
                <a:spcPts val="500"/>
              </a:spcBef>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a:solidFill>
                  <a:srgbClr val="000000"/>
                </a:solidFill>
                <a:latin typeface="Arial" panose="020B0604020202020204" pitchFamily="34" charset="0"/>
                <a:cs typeface="DejaVu Sans" panose="020B0603030804020204" pitchFamily="34" charset="0"/>
              </a:defRPr>
            </a:lvl4pPr>
            <a:lvl5pPr>
              <a:lnSpc>
                <a:spcPct val="90000"/>
              </a:lnSpc>
              <a:spcBef>
                <a:spcPts val="500"/>
              </a:spcBef>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a:solidFill>
                  <a:srgbClr val="000000"/>
                </a:solidFill>
                <a:latin typeface="Arial" panose="020B0604020202020204" pitchFamily="34" charset="0"/>
                <a:cs typeface="DejaVu Sans" panose="020B0603030804020204" pitchFamily="34" charset="0"/>
              </a:defRPr>
            </a:lvl9pPr>
          </a:lstStyle>
          <a:p>
            <a:pP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defRPr/>
            </a:pPr>
            <a:endParaRPr lang="fr-FR" altLang="fr-FR" sz="1633" dirty="0"/>
          </a:p>
          <a:p>
            <a:pPr algn="ct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defRPr/>
            </a:pPr>
            <a:endParaRPr lang="fr-FR" sz="4000" dirty="0">
              <a:solidFill>
                <a:srgbClr val="0090D9"/>
              </a:solidFill>
              <a:latin typeface="Calibri" panose="020F0502020204030204" pitchFamily="34" charset="0"/>
            </a:endParaRPr>
          </a:p>
          <a:p>
            <a:pPr algn="ct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defRPr/>
            </a:pPr>
            <a:r>
              <a:rPr lang="fr-FR" sz="4000" dirty="0">
                <a:solidFill>
                  <a:srgbClr val="0090D9"/>
                </a:solidFill>
                <a:latin typeface="+mn-lt"/>
              </a:rPr>
              <a:t>2-Etat de la ressource en eau</a:t>
            </a:r>
          </a:p>
          <a:p>
            <a:pPr algn="ct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defRPr/>
            </a:pPr>
            <a:endParaRPr lang="fr-FR" sz="3992" dirty="0">
              <a:solidFill>
                <a:srgbClr val="0090D9"/>
              </a:solidFill>
              <a:latin typeface="+mn-lt"/>
            </a:endParaRPr>
          </a:p>
          <a:p>
            <a:pPr marL="342900" indent="-342900" defTabSz="407571" fontAlgn="base">
              <a:lnSpc>
                <a:spcPct val="100000"/>
              </a:lnSpc>
              <a:spcBef>
                <a:spcPct val="0"/>
              </a:spcBef>
              <a:spcAft>
                <a:spcPts val="600"/>
              </a:spcAft>
              <a:buClrTx/>
              <a:buFont typeface="Arial" panose="020B0604020202020204" pitchFamily="34" charset="0"/>
              <a:buChar char="•"/>
              <a:tabLst>
                <a:tab pos="0" algn="l"/>
                <a:tab pos="828104" algn="l"/>
                <a:tab pos="1659087" algn="l"/>
                <a:tab pos="2487191" algn="l"/>
                <a:tab pos="3318175" algn="l"/>
                <a:tab pos="4146279" algn="l"/>
                <a:tab pos="4977262" algn="l"/>
                <a:tab pos="5805366" algn="l"/>
                <a:tab pos="6636349" algn="l"/>
                <a:tab pos="7463013" algn="l"/>
                <a:tab pos="8295437" algn="l"/>
                <a:tab pos="9122100" algn="l"/>
              </a:tabLst>
            </a:pPr>
            <a:r>
              <a:rPr lang="fr-FR" altLang="fr-FR" sz="2400" dirty="0">
                <a:solidFill>
                  <a:srgbClr val="0090D9"/>
                </a:solidFill>
                <a:latin typeface="+mn-lt"/>
              </a:rPr>
              <a:t>Bilan des précipitations / humidités des sols (Météo-France)</a:t>
            </a:r>
          </a:p>
          <a:p>
            <a:pPr marL="342900" indent="-342900" defTabSz="407571" fontAlgn="base">
              <a:lnSpc>
                <a:spcPct val="100000"/>
              </a:lnSpc>
              <a:spcBef>
                <a:spcPct val="0"/>
              </a:spcBef>
              <a:spcAft>
                <a:spcPts val="600"/>
              </a:spcAft>
              <a:buClrTx/>
              <a:buFont typeface="Arial" panose="020B0604020202020204" pitchFamily="34" charset="0"/>
              <a:buChar char="•"/>
              <a:tabLst>
                <a:tab pos="0" algn="l"/>
                <a:tab pos="828104" algn="l"/>
                <a:tab pos="1659087" algn="l"/>
                <a:tab pos="2487191" algn="l"/>
                <a:tab pos="3318175" algn="l"/>
                <a:tab pos="4146279" algn="l"/>
                <a:tab pos="4977262" algn="l"/>
                <a:tab pos="5805366" algn="l"/>
                <a:tab pos="6636349" algn="l"/>
                <a:tab pos="7463013" algn="l"/>
                <a:tab pos="8295437" algn="l"/>
                <a:tab pos="9122100" algn="l"/>
              </a:tabLst>
            </a:pPr>
            <a:r>
              <a:rPr lang="fr-FR" altLang="fr-FR" sz="2400" dirty="0">
                <a:solidFill>
                  <a:srgbClr val="0090D9"/>
                </a:solidFill>
                <a:latin typeface="+mn-lt"/>
              </a:rPr>
              <a:t>Point de situation dans les Outre-Mer (Météo-France)</a:t>
            </a:r>
          </a:p>
          <a:p>
            <a:pPr marL="342900" indent="-342900" defTabSz="407571" fontAlgn="base">
              <a:lnSpc>
                <a:spcPct val="100000"/>
              </a:lnSpc>
              <a:spcBef>
                <a:spcPct val="0"/>
              </a:spcBef>
              <a:spcAft>
                <a:spcPts val="600"/>
              </a:spcAft>
              <a:buClrTx/>
              <a:buFont typeface="Arial" panose="020B0604020202020204" pitchFamily="34" charset="0"/>
              <a:buChar char="•"/>
              <a:tabLst>
                <a:tab pos="0" algn="l"/>
                <a:tab pos="828104" algn="l"/>
                <a:tab pos="1659087" algn="l"/>
                <a:tab pos="2487191" algn="l"/>
                <a:tab pos="3318175" algn="l"/>
                <a:tab pos="4146279" algn="l"/>
                <a:tab pos="4977262" algn="l"/>
                <a:tab pos="5805366" algn="l"/>
                <a:tab pos="6636349" algn="l"/>
                <a:tab pos="7463013" algn="l"/>
                <a:tab pos="8295437" algn="l"/>
                <a:tab pos="9122100" algn="l"/>
              </a:tabLst>
            </a:pPr>
            <a:r>
              <a:rPr lang="fr-FR" sz="2400" dirty="0">
                <a:solidFill>
                  <a:srgbClr val="0090D9"/>
                </a:solidFill>
                <a:latin typeface="+mn-lt"/>
              </a:rPr>
              <a:t>Les tendances climatiques à 3 mois </a:t>
            </a:r>
            <a:r>
              <a:rPr lang="fr-FR" altLang="fr-FR" sz="2400" dirty="0">
                <a:solidFill>
                  <a:srgbClr val="0090D9"/>
                </a:solidFill>
                <a:latin typeface="+mn-lt"/>
              </a:rPr>
              <a:t>(Météo-France)</a:t>
            </a:r>
            <a:endParaRPr lang="fr-FR" sz="2400" dirty="0">
              <a:solidFill>
                <a:srgbClr val="0090D9"/>
              </a:solidFill>
              <a:latin typeface="+mn-lt"/>
            </a:endParaRPr>
          </a:p>
          <a:p>
            <a:pPr marL="342900" indent="-342900" defTabSz="407571" fontAlgn="base">
              <a:lnSpc>
                <a:spcPct val="100000"/>
              </a:lnSpc>
              <a:spcBef>
                <a:spcPct val="0"/>
              </a:spcBef>
              <a:spcAft>
                <a:spcPts val="600"/>
              </a:spcAft>
              <a:buClrTx/>
              <a:buFont typeface="Arial" panose="020B0604020202020204" pitchFamily="34" charset="0"/>
              <a:buChar char="•"/>
              <a:tabLst>
                <a:tab pos="0" algn="l"/>
                <a:tab pos="828104" algn="l"/>
                <a:tab pos="1659087" algn="l"/>
                <a:tab pos="2487191" algn="l"/>
                <a:tab pos="3318175" algn="l"/>
                <a:tab pos="4146279" algn="l"/>
                <a:tab pos="4977262" algn="l"/>
                <a:tab pos="5805366" algn="l"/>
                <a:tab pos="6636349" algn="l"/>
                <a:tab pos="7463013" algn="l"/>
                <a:tab pos="8295437" algn="l"/>
                <a:tab pos="9122100" algn="l"/>
              </a:tabLst>
            </a:pPr>
            <a:r>
              <a:rPr lang="fr-FR" altLang="fr-FR" sz="2400" dirty="0">
                <a:solidFill>
                  <a:srgbClr val="0090D9"/>
                </a:solidFill>
                <a:latin typeface="+mn-lt"/>
              </a:rPr>
              <a:t>Etat des nappes d’eau souterraine (BRGM) </a:t>
            </a:r>
          </a:p>
          <a:p>
            <a:pPr marL="342900" indent="-342900" defTabSz="407571" fontAlgn="base">
              <a:lnSpc>
                <a:spcPct val="100000"/>
              </a:lnSpc>
              <a:spcBef>
                <a:spcPct val="0"/>
              </a:spcBef>
              <a:spcAft>
                <a:spcPts val="600"/>
              </a:spcAft>
              <a:buClrTx/>
              <a:buFont typeface="Arial" panose="020B0604020202020204" pitchFamily="34" charset="0"/>
              <a:buChar char="•"/>
              <a:tabLst>
                <a:tab pos="0" algn="l"/>
                <a:tab pos="828104" algn="l"/>
                <a:tab pos="1659087" algn="l"/>
                <a:tab pos="2487191" algn="l"/>
                <a:tab pos="3318175" algn="l"/>
                <a:tab pos="4146279" algn="l"/>
                <a:tab pos="4977262" algn="l"/>
                <a:tab pos="5805366" algn="l"/>
                <a:tab pos="6636349" algn="l"/>
                <a:tab pos="7463013" algn="l"/>
                <a:tab pos="8295437" algn="l"/>
                <a:tab pos="9122100" algn="l"/>
              </a:tabLst>
            </a:pPr>
            <a:r>
              <a:rPr lang="fr-FR" sz="2400" dirty="0">
                <a:solidFill>
                  <a:srgbClr val="0090D9"/>
                </a:solidFill>
                <a:latin typeface="+mn-lt"/>
              </a:rPr>
              <a:t>Les prévisions saisonnières à 3 mois </a:t>
            </a:r>
            <a:r>
              <a:rPr lang="fr-FR" altLang="fr-FR" sz="2400" dirty="0">
                <a:solidFill>
                  <a:srgbClr val="0090D9"/>
                </a:solidFill>
                <a:latin typeface="+mn-lt"/>
              </a:rPr>
              <a:t>(BRGM) </a:t>
            </a:r>
          </a:p>
          <a:p>
            <a:pPr marL="342900" indent="-342900" defTabSz="407571" fontAlgn="base">
              <a:lnSpc>
                <a:spcPct val="100000"/>
              </a:lnSpc>
              <a:spcBef>
                <a:spcPct val="0"/>
              </a:spcBef>
              <a:spcAft>
                <a:spcPts val="600"/>
              </a:spcAft>
              <a:buClrTx/>
              <a:buFont typeface="Arial" panose="020B0604020202020204" pitchFamily="34" charset="0"/>
              <a:buChar char="•"/>
              <a:tabLst>
                <a:tab pos="0" algn="l"/>
                <a:tab pos="828104" algn="l"/>
                <a:tab pos="1659087" algn="l"/>
                <a:tab pos="2487191" algn="l"/>
                <a:tab pos="3318175" algn="l"/>
                <a:tab pos="4146279" algn="l"/>
                <a:tab pos="4977262" algn="l"/>
                <a:tab pos="5805366" algn="l"/>
                <a:tab pos="6636349" algn="l"/>
                <a:tab pos="7463013" algn="l"/>
                <a:tab pos="8295437" algn="l"/>
                <a:tab pos="9122100" algn="l"/>
              </a:tabLst>
            </a:pPr>
            <a:r>
              <a:rPr lang="fr-FR" altLang="fr-FR" sz="2400" dirty="0">
                <a:solidFill>
                  <a:srgbClr val="0090D9"/>
                </a:solidFill>
                <a:latin typeface="+mn-lt"/>
              </a:rPr>
              <a:t>Prévisions saisonnières </a:t>
            </a:r>
            <a:r>
              <a:rPr lang="fr-FR" altLang="fr-FR" sz="2400" dirty="0" err="1">
                <a:solidFill>
                  <a:srgbClr val="0090D9"/>
                </a:solidFill>
                <a:latin typeface="+mn-lt"/>
              </a:rPr>
              <a:t>Aqui</a:t>
            </a:r>
            <a:r>
              <a:rPr lang="fr-FR" altLang="fr-FR" sz="2400" dirty="0">
                <a:solidFill>
                  <a:srgbClr val="0090D9"/>
                </a:solidFill>
                <a:latin typeface="+mn-lt"/>
              </a:rPr>
              <a:t>-FR (CNRS)</a:t>
            </a:r>
          </a:p>
          <a:p>
            <a:pPr marL="342900" indent="-342900" defTabSz="407571" fontAlgn="base">
              <a:lnSpc>
                <a:spcPct val="100000"/>
              </a:lnSpc>
              <a:spcBef>
                <a:spcPct val="0"/>
              </a:spcBef>
              <a:spcAft>
                <a:spcPts val="600"/>
              </a:spcAft>
              <a:buClrTx/>
              <a:buFont typeface="Arial" panose="020B0604020202020204" pitchFamily="34" charset="0"/>
              <a:buChar char="•"/>
              <a:tabLst>
                <a:tab pos="0" algn="l"/>
                <a:tab pos="828104" algn="l"/>
                <a:tab pos="1659087" algn="l"/>
                <a:tab pos="2487191" algn="l"/>
                <a:tab pos="3318175" algn="l"/>
                <a:tab pos="4146279" algn="l"/>
                <a:tab pos="4977262" algn="l"/>
                <a:tab pos="5805366" algn="l"/>
                <a:tab pos="6636349" algn="l"/>
                <a:tab pos="7463013" algn="l"/>
                <a:tab pos="8295437" algn="l"/>
                <a:tab pos="9122100" algn="l"/>
              </a:tabLst>
            </a:pPr>
            <a:r>
              <a:rPr lang="fr-FR" sz="2400" spc="-1" dirty="0">
                <a:solidFill>
                  <a:srgbClr val="0090D9"/>
                </a:solidFill>
                <a:latin typeface="Calibri"/>
                <a:ea typeface="DejaVu Sans"/>
              </a:rPr>
              <a:t>Suivi du réseau ONDE (OFB)</a:t>
            </a:r>
            <a:endParaRPr lang="fr-FR" sz="2400" spc="-1" dirty="0">
              <a:latin typeface="Arial"/>
            </a:endParaRPr>
          </a:p>
          <a:p>
            <a:pPr marL="342900" indent="-342900" defTabSz="407571" fontAlgn="base">
              <a:lnSpc>
                <a:spcPct val="100000"/>
              </a:lnSpc>
              <a:spcBef>
                <a:spcPct val="0"/>
              </a:spcBef>
              <a:spcAft>
                <a:spcPts val="600"/>
              </a:spcAft>
              <a:buClrTx/>
              <a:buFont typeface="Arial" panose="020B0604020202020204" pitchFamily="34" charset="0"/>
              <a:buChar char="•"/>
              <a:tabLst>
                <a:tab pos="0" algn="l"/>
                <a:tab pos="828104" algn="l"/>
                <a:tab pos="1659087" algn="l"/>
                <a:tab pos="2487191" algn="l"/>
                <a:tab pos="3318175" algn="l"/>
                <a:tab pos="4146279" algn="l"/>
                <a:tab pos="4977262" algn="l"/>
                <a:tab pos="5805366" algn="l"/>
                <a:tab pos="6636349" algn="l"/>
                <a:tab pos="7463013" algn="l"/>
                <a:tab pos="8295437" algn="l"/>
                <a:tab pos="9122100" algn="l"/>
              </a:tabLst>
            </a:pPr>
            <a:r>
              <a:rPr lang="fr-FR" altLang="fr-FR" sz="2400" dirty="0">
                <a:solidFill>
                  <a:srgbClr val="0090D9"/>
                </a:solidFill>
                <a:latin typeface="+mn-lt"/>
              </a:rPr>
              <a:t>Débits des cours d’eau (SCHAPI) </a:t>
            </a:r>
          </a:p>
          <a:p>
            <a:pPr marL="342900" indent="-342900" defTabSz="407571" fontAlgn="base">
              <a:lnSpc>
                <a:spcPct val="100000"/>
              </a:lnSpc>
              <a:spcBef>
                <a:spcPct val="0"/>
              </a:spcBef>
              <a:spcAft>
                <a:spcPts val="600"/>
              </a:spcAft>
              <a:buClrTx/>
              <a:buFont typeface="Arial" panose="020B0604020202020204" pitchFamily="34" charset="0"/>
              <a:buChar char="•"/>
              <a:tabLst>
                <a:tab pos="0" algn="l"/>
                <a:tab pos="828104" algn="l"/>
                <a:tab pos="1659087" algn="l"/>
                <a:tab pos="2487191" algn="l"/>
                <a:tab pos="3318175" algn="l"/>
                <a:tab pos="4146279" algn="l"/>
                <a:tab pos="4977262" algn="l"/>
                <a:tab pos="5805366" algn="l"/>
                <a:tab pos="6636349" algn="l"/>
                <a:tab pos="7463013" algn="l"/>
                <a:tab pos="8295437" algn="l"/>
                <a:tab pos="9122100" algn="l"/>
              </a:tabLst>
            </a:pPr>
            <a:r>
              <a:rPr lang="fr-FR" altLang="fr-FR" sz="2400" dirty="0">
                <a:solidFill>
                  <a:srgbClr val="0090D9"/>
                </a:solidFill>
                <a:latin typeface="+mn-lt"/>
              </a:rPr>
              <a:t>Remplissage des barrages réservoirs (VNF/EDF/ANEB et EPTB)</a:t>
            </a:r>
          </a:p>
          <a:p>
            <a:pPr defTabSz="407571" fontAlgn="base">
              <a:lnSpc>
                <a:spcPct val="100000"/>
              </a:lnSpc>
              <a:spcBef>
                <a:spcPct val="0"/>
              </a:spcBef>
              <a:spcAft>
                <a:spcPts val="60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pPr>
            <a:endParaRPr lang="fr-FR" altLang="fr-FR" sz="2400" dirty="0">
              <a:solidFill>
                <a:srgbClr val="0090D9"/>
              </a:solidFill>
              <a:latin typeface="+mn-lt"/>
            </a:endParaRPr>
          </a:p>
          <a:p>
            <a:pP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pPr>
            <a:endParaRPr lang="fr-FR" altLang="fr-FR" sz="2400" dirty="0">
              <a:solidFill>
                <a:srgbClr val="0090D9"/>
              </a:solidFill>
              <a:latin typeface="Calibri" panose="020F0502020204030204" pitchFamily="34" charset="0"/>
            </a:endParaRPr>
          </a:p>
          <a:p>
            <a:pP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pPr>
            <a:endParaRPr lang="fr-FR" altLang="fr-FR" dirty="0">
              <a:solidFill>
                <a:srgbClr val="0090D9"/>
              </a:solidFill>
              <a:latin typeface="Calibri" panose="020F0502020204030204" pitchFamily="34" charset="0"/>
            </a:endParaRPr>
          </a:p>
          <a:p>
            <a:pPr algn="ct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defRPr/>
            </a:pPr>
            <a:endParaRPr lang="fr-FR" altLang="fr-FR" sz="3992" dirty="0">
              <a:solidFill>
                <a:srgbClr val="0090D9"/>
              </a:solidFill>
              <a:latin typeface="Calibri" panose="020F0502020204030204" pitchFamily="34" charset="0"/>
            </a:endParaRPr>
          </a:p>
          <a:p>
            <a:pPr algn="ctr" defTabSz="407571" fontAlgn="base">
              <a:lnSpc>
                <a:spcPct val="100000"/>
              </a:lnSpc>
              <a:spcBef>
                <a:spcPct val="0"/>
              </a:spcBef>
              <a:spcAft>
                <a:spcPct val="0"/>
              </a:spcAft>
              <a:buClrTx/>
              <a:tabLst>
                <a:tab pos="0" algn="l"/>
                <a:tab pos="828104" algn="l"/>
                <a:tab pos="1659087" algn="l"/>
                <a:tab pos="2487191" algn="l"/>
                <a:tab pos="3318175" algn="l"/>
                <a:tab pos="4146279" algn="l"/>
                <a:tab pos="4977262" algn="l"/>
                <a:tab pos="5805366" algn="l"/>
                <a:tab pos="6636349" algn="l"/>
                <a:tab pos="7463013" algn="l"/>
                <a:tab pos="8295437" algn="l"/>
                <a:tab pos="9122100" algn="l"/>
              </a:tabLst>
              <a:defRPr/>
            </a:pPr>
            <a:endParaRPr lang="fr-FR" altLang="fr-FR" sz="3992" dirty="0">
              <a:solidFill>
                <a:srgbClr val="0090D9"/>
              </a:solidFill>
              <a:latin typeface="Calibri" panose="020F0502020204030204" pitchFamily="34" charset="0"/>
            </a:endParaRPr>
          </a:p>
          <a:p>
            <a:pPr marL="466618" indent="-466618" defTabSz="407571" fontAlgn="base">
              <a:lnSpc>
                <a:spcPct val="100000"/>
              </a:lnSpc>
              <a:spcBef>
                <a:spcPct val="0"/>
              </a:spcBef>
              <a:spcAft>
                <a:spcPct val="0"/>
              </a:spcAft>
              <a:buClrTx/>
              <a:buFontTx/>
              <a:buAutoNum type="arabicPeriod"/>
              <a:tabLst>
                <a:tab pos="0" algn="l"/>
                <a:tab pos="828104" algn="l"/>
                <a:tab pos="1659087" algn="l"/>
                <a:tab pos="2487191" algn="l"/>
                <a:tab pos="3318175" algn="l"/>
                <a:tab pos="4146279" algn="l"/>
                <a:tab pos="4977262" algn="l"/>
                <a:tab pos="5805366" algn="l"/>
                <a:tab pos="6636349" algn="l"/>
                <a:tab pos="7463013" algn="l"/>
                <a:tab pos="8295437" algn="l"/>
                <a:tab pos="9122100" algn="l"/>
              </a:tabLst>
              <a:defRPr/>
            </a:pPr>
            <a:endParaRPr lang="fr-FR" altLang="fr-FR" sz="2359" dirty="0">
              <a:solidFill>
                <a:srgbClr val="666666"/>
              </a:solidFill>
              <a:latin typeface="Calibri" panose="020F0502020204030204" pitchFamily="34" charset="0"/>
            </a:endParaRPr>
          </a:p>
        </p:txBody>
      </p:sp>
      <p:sp>
        <p:nvSpPr>
          <p:cNvPr id="7" name="Forme libre 6"/>
          <p:cNvSpPr/>
          <p:nvPr/>
        </p:nvSpPr>
        <p:spPr>
          <a:xfrm>
            <a:off x="8608320" y="6356520"/>
            <a:ext cx="2741760" cy="3639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tabLst>
                <a:tab pos="0" algn="l"/>
                <a:tab pos="444240" algn="l"/>
                <a:tab pos="893520" algn="l"/>
                <a:tab pos="1342800" algn="l"/>
                <a:tab pos="1792080" algn="l"/>
                <a:tab pos="2241360" algn="l"/>
                <a:tab pos="2690640" algn="l"/>
                <a:tab pos="3139920" algn="l"/>
                <a:tab pos="3589200" algn="l"/>
                <a:tab pos="4038480" algn="l"/>
                <a:tab pos="4487760" algn="l"/>
                <a:tab pos="4937040" algn="l"/>
                <a:tab pos="5386320" algn="l"/>
                <a:tab pos="5835600" algn="l"/>
                <a:tab pos="6284880" algn="l"/>
                <a:tab pos="6734160" algn="l"/>
                <a:tab pos="7183080" algn="l"/>
                <a:tab pos="7632360" algn="l"/>
                <a:tab pos="8081640" algn="l"/>
                <a:tab pos="8530920" algn="l"/>
                <a:tab pos="8980200" algn="l"/>
                <a:tab pos="8982000" algn="l"/>
                <a:tab pos="9431280" algn="l"/>
                <a:tab pos="9880560" algn="l"/>
                <a:tab pos="10329840" algn="l"/>
                <a:tab pos="10779120" algn="l"/>
                <a:tab pos="10780560" algn="l"/>
                <a:tab pos="10782000" algn="l"/>
              </a:tabLst>
            </a:pPr>
            <a:fld id="{C6AED8C4-A2DD-48EB-9B16-7D756383178E}" type="slidenum">
              <a:rPr lang="fr-FR" sz="1200" b="0" strike="noStrike" spc="-1">
                <a:solidFill>
                  <a:srgbClr val="898989"/>
                </a:solidFill>
                <a:latin typeface="Calibri"/>
                <a:ea typeface="DejaVu Sans"/>
              </a:rPr>
              <a:t>3</a:t>
            </a:fld>
            <a:endParaRPr lang="fr-FR" sz="1200" b="0" strike="noStrike" spc="-1" dirty="0">
              <a:latin typeface="Arial"/>
            </a:endParaRPr>
          </a:p>
        </p:txBody>
      </p:sp>
      <p:pic>
        <p:nvPicPr>
          <p:cNvPr id="4" name="Image 3"/>
          <p:cNvPicPr>
            <a:picLocks noChangeAspect="1"/>
          </p:cNvPicPr>
          <p:nvPr/>
        </p:nvPicPr>
        <p:blipFill>
          <a:blip r:embed="rId3"/>
          <a:stretch>
            <a:fillRect/>
          </a:stretch>
        </p:blipFill>
        <p:spPr>
          <a:xfrm>
            <a:off x="0" y="16231"/>
            <a:ext cx="1637141" cy="1362920"/>
          </a:xfrm>
          <a:prstGeom prst="rect">
            <a:avLst/>
          </a:prstGeom>
        </p:spPr>
      </p:pic>
    </p:spTree>
    <p:extLst>
      <p:ext uri="{BB962C8B-B14F-4D97-AF65-F5344CB8AC3E}">
        <p14:creationId xmlns:p14="http://schemas.microsoft.com/office/powerpoint/2010/main" val="22809797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66a46cd0f_0_0"/>
          <p:cNvSpPr/>
          <p:nvPr/>
        </p:nvSpPr>
        <p:spPr>
          <a:xfrm>
            <a:off x="2104808" y="137520"/>
            <a:ext cx="6503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b="0" i="0" u="none" strike="noStrike" cap="none">
                <a:solidFill>
                  <a:srgbClr val="0090D9"/>
                </a:solidFill>
                <a:latin typeface="Calibri"/>
                <a:ea typeface="Calibri"/>
                <a:cs typeface="Calibri"/>
                <a:sym typeface="Calibri"/>
              </a:rPr>
              <a:t>Remplissage des barrages réservoirs (ANEB - EPTB)</a:t>
            </a:r>
            <a:endParaRPr/>
          </a:p>
        </p:txBody>
      </p:sp>
      <p:sp>
        <p:nvSpPr>
          <p:cNvPr id="99" name="Google Shape;99;g2566a46cd0f_0_0"/>
          <p:cNvSpPr/>
          <p:nvPr/>
        </p:nvSpPr>
        <p:spPr>
          <a:xfrm>
            <a:off x="8608320" y="6356520"/>
            <a:ext cx="2741742" cy="363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None/>
            </a:pPr>
            <a:fld id="{00000000-1234-1234-1234-123412341234}" type="slidenum">
              <a:rPr lang="fr-FR" sz="1200" b="0" i="0" u="none" strike="noStrike" cap="none">
                <a:solidFill>
                  <a:srgbClr val="898989"/>
                </a:solidFill>
                <a:latin typeface="Calibri"/>
                <a:ea typeface="Calibri"/>
                <a:cs typeface="Calibri"/>
                <a:sym typeface="Calibri"/>
              </a:rPr>
              <a:t>4</a:t>
            </a:fld>
            <a:endParaRPr sz="1200" b="0" i="0" u="none" strike="noStrike" cap="none">
              <a:solidFill>
                <a:schemeClr val="dk1"/>
              </a:solidFill>
              <a:latin typeface="Arial"/>
              <a:ea typeface="Arial"/>
              <a:cs typeface="Arial"/>
              <a:sym typeface="Arial"/>
            </a:endParaRPr>
          </a:p>
        </p:txBody>
      </p:sp>
      <p:graphicFrame>
        <p:nvGraphicFramePr>
          <p:cNvPr id="100" name="Google Shape;100;g2566a46cd0f_0_0"/>
          <p:cNvGraphicFramePr/>
          <p:nvPr>
            <p:extLst/>
          </p:nvPr>
        </p:nvGraphicFramePr>
        <p:xfrm>
          <a:off x="-1" y="137520"/>
          <a:ext cx="12192001" cy="6848139"/>
        </p:xfrm>
        <a:graphic>
          <a:graphicData uri="http://schemas.openxmlformats.org/drawingml/2006/table">
            <a:tbl>
              <a:tblPr firstRow="1" bandRow="1">
                <a:noFill/>
              </a:tblPr>
              <a:tblGrid>
                <a:gridCol w="1087960">
                  <a:extLst>
                    <a:ext uri="{9D8B030D-6E8A-4147-A177-3AD203B41FA5}">
                      <a16:colId xmlns:a16="http://schemas.microsoft.com/office/drawing/2014/main" val="20000"/>
                    </a:ext>
                  </a:extLst>
                </a:gridCol>
                <a:gridCol w="1370735">
                  <a:extLst>
                    <a:ext uri="{9D8B030D-6E8A-4147-A177-3AD203B41FA5}">
                      <a16:colId xmlns:a16="http://schemas.microsoft.com/office/drawing/2014/main" val="20001"/>
                    </a:ext>
                  </a:extLst>
                </a:gridCol>
                <a:gridCol w="643553">
                  <a:extLst>
                    <a:ext uri="{9D8B030D-6E8A-4147-A177-3AD203B41FA5}">
                      <a16:colId xmlns:a16="http://schemas.microsoft.com/office/drawing/2014/main" val="20002"/>
                    </a:ext>
                  </a:extLst>
                </a:gridCol>
                <a:gridCol w="2126940">
                  <a:extLst>
                    <a:ext uri="{9D8B030D-6E8A-4147-A177-3AD203B41FA5}">
                      <a16:colId xmlns:a16="http://schemas.microsoft.com/office/drawing/2014/main" val="20003"/>
                    </a:ext>
                  </a:extLst>
                </a:gridCol>
                <a:gridCol w="1540104">
                  <a:extLst>
                    <a:ext uri="{9D8B030D-6E8A-4147-A177-3AD203B41FA5}">
                      <a16:colId xmlns:a16="http://schemas.microsoft.com/office/drawing/2014/main" val="20004"/>
                    </a:ext>
                  </a:extLst>
                </a:gridCol>
                <a:gridCol w="2266114">
                  <a:extLst>
                    <a:ext uri="{9D8B030D-6E8A-4147-A177-3AD203B41FA5}">
                      <a16:colId xmlns:a16="http://schemas.microsoft.com/office/drawing/2014/main" val="20005"/>
                    </a:ext>
                  </a:extLst>
                </a:gridCol>
                <a:gridCol w="3156595">
                  <a:extLst>
                    <a:ext uri="{9D8B030D-6E8A-4147-A177-3AD203B41FA5}">
                      <a16:colId xmlns:a16="http://schemas.microsoft.com/office/drawing/2014/main" val="20006"/>
                    </a:ext>
                  </a:extLst>
                </a:gridCol>
              </a:tblGrid>
              <a:tr h="554984">
                <a:tc>
                  <a:txBody>
                    <a:bodyPr/>
                    <a:lstStyle/>
                    <a:p>
                      <a:pPr marL="0" marR="0" lvl="0" indent="0" algn="l" rtl="0">
                        <a:spcBef>
                          <a:spcPts val="0"/>
                        </a:spcBef>
                        <a:spcAft>
                          <a:spcPts val="0"/>
                        </a:spcAft>
                        <a:buNone/>
                      </a:pPr>
                      <a:r>
                        <a:rPr lang="fr-FR" sz="1050" b="1" i="0" u="none" strike="noStrike" cap="none">
                          <a:solidFill>
                            <a:schemeClr val="lt1"/>
                          </a:solidFill>
                          <a:latin typeface="Calibri"/>
                          <a:ea typeface="Calibri"/>
                          <a:cs typeface="Calibri"/>
                          <a:sym typeface="Calibri"/>
                        </a:rPr>
                        <a:t> Structures / BV</a:t>
                      </a:r>
                      <a:endParaRPr sz="1050" b="1" u="none" strike="noStrike" cap="none">
                        <a:solidFill>
                          <a:schemeClr val="lt1"/>
                        </a:solidFill>
                        <a:latin typeface="Calibri"/>
                        <a:ea typeface="Calibri"/>
                        <a:cs typeface="Calibri"/>
                        <a:sym typeface="Calibri"/>
                      </a:endParaRPr>
                    </a:p>
                  </a:txBody>
                  <a:tcPr marL="76200" marR="76200" marT="38100" marB="38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050" b="1" i="0" u="none" strike="noStrike" cap="none">
                          <a:solidFill>
                            <a:srgbClr val="FFFFFF"/>
                          </a:solidFill>
                          <a:latin typeface="Calibri"/>
                          <a:ea typeface="Calibri"/>
                          <a:cs typeface="Calibri"/>
                          <a:sym typeface="Calibri"/>
                        </a:rPr>
                        <a:t>Ouvrages</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050" b="1" i="0" u="none" strike="noStrike" cap="none">
                          <a:solidFill>
                            <a:srgbClr val="FFFFFF"/>
                          </a:solidFill>
                          <a:latin typeface="Calibri"/>
                          <a:ea typeface="Calibri"/>
                          <a:cs typeface="Calibri"/>
                          <a:sym typeface="Calibri"/>
                        </a:rPr>
                        <a:t>Vol max Mm</a:t>
                      </a:r>
                      <a:r>
                        <a:rPr lang="fr-FR" sz="1050" b="1" i="0" u="none" strike="noStrike" cap="none" baseline="30000">
                          <a:solidFill>
                            <a:srgbClr val="FFFFFF"/>
                          </a:solidFill>
                          <a:latin typeface="Calibri"/>
                          <a:ea typeface="Calibri"/>
                          <a:cs typeface="Calibri"/>
                          <a:sym typeface="Calibri"/>
                        </a:rPr>
                        <a:t>3</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050" b="1" i="0" u="none" strike="noStrike" cap="none">
                          <a:solidFill>
                            <a:srgbClr val="FFFFFF"/>
                          </a:solidFill>
                          <a:latin typeface="Calibri"/>
                          <a:ea typeface="Calibri"/>
                          <a:cs typeface="Calibri"/>
                          <a:sym typeface="Calibri"/>
                        </a:rPr>
                        <a:t>Fonction</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050" b="1" i="0" u="none" strike="noStrike" cap="none">
                          <a:solidFill>
                            <a:srgbClr val="FFFFFF"/>
                          </a:solidFill>
                          <a:latin typeface="Calibri"/>
                          <a:ea typeface="Calibri"/>
                          <a:cs typeface="Calibri"/>
                          <a:sym typeface="Calibri"/>
                        </a:rPr>
                        <a:t>% Remplissage </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r>
                        <a:rPr lang="fr-FR" sz="1050" b="1" i="0" u="none" strike="noStrike" cap="none">
                          <a:solidFill>
                            <a:schemeClr val="lt1"/>
                          </a:solidFill>
                          <a:latin typeface="Calibri"/>
                          <a:ea typeface="Calibri"/>
                          <a:cs typeface="Calibri"/>
                          <a:sym typeface="Calibri"/>
                        </a:rPr>
                        <a:t>Analyse</a:t>
                      </a:r>
                      <a:endParaRPr sz="1050" b="1" u="none" strike="noStrike" cap="none">
                        <a:solidFill>
                          <a:schemeClr val="lt1"/>
                        </a:solidFill>
                        <a:latin typeface="Calibri"/>
                        <a:ea typeface="Calibri"/>
                        <a:cs typeface="Calibri"/>
                        <a:sym typeface="Calibri"/>
                      </a:endParaRPr>
                    </a:p>
                  </a:txBody>
                  <a:tcPr marL="76200" marR="76200" marT="38100" marB="38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r>
                        <a:rPr lang="fr-FR" sz="1050" b="1" i="0" u="none" strike="noStrike" cap="none">
                          <a:solidFill>
                            <a:schemeClr val="lt1"/>
                          </a:solidFill>
                          <a:latin typeface="Calibri"/>
                          <a:ea typeface="Calibri"/>
                          <a:cs typeface="Calibri"/>
                          <a:sym typeface="Calibri"/>
                        </a:rPr>
                        <a:t>Constat / projection</a:t>
                      </a:r>
                      <a:endParaRPr sz="1050" b="1" u="none" strike="noStrike" cap="none">
                        <a:solidFill>
                          <a:schemeClr val="lt1"/>
                        </a:solidFill>
                        <a:latin typeface="Calibri"/>
                        <a:ea typeface="Calibri"/>
                        <a:cs typeface="Calibri"/>
                        <a:sym typeface="Calibri"/>
                      </a:endParaRPr>
                    </a:p>
                  </a:txBody>
                  <a:tcPr marL="76200" marR="76200" marT="38100" marB="38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264113">
                <a:tc rowSpan="4">
                  <a:txBody>
                    <a:bodyPr/>
                    <a:lstStyle/>
                    <a:p>
                      <a:pPr marL="0" marR="0" lvl="0" indent="0" algn="l" rtl="0">
                        <a:spcBef>
                          <a:spcPts val="0"/>
                        </a:spcBef>
                        <a:spcAft>
                          <a:spcPts val="0"/>
                        </a:spcAft>
                        <a:buNone/>
                      </a:pPr>
                      <a:r>
                        <a:rPr lang="fr-FR" sz="1050" b="1" i="0" u="none" strike="noStrike" cap="none" dirty="0">
                          <a:solidFill>
                            <a:srgbClr val="000000"/>
                          </a:solidFill>
                          <a:latin typeface="Calibri"/>
                          <a:ea typeface="Calibri"/>
                          <a:cs typeface="Calibri"/>
                          <a:sym typeface="Calibri"/>
                        </a:rPr>
                        <a:t>EPTB Seine Grands Lacs / </a:t>
                      </a:r>
                      <a:r>
                        <a:rPr lang="fr-FR" sz="1050" b="0" i="0" u="none" strike="noStrike" cap="none" dirty="0">
                          <a:solidFill>
                            <a:srgbClr val="000000"/>
                          </a:solidFill>
                          <a:latin typeface="Calibri"/>
                          <a:ea typeface="Calibri"/>
                          <a:cs typeface="Calibri"/>
                          <a:sym typeface="Calibri"/>
                        </a:rPr>
                        <a:t>BV Seine Amont</a:t>
                      </a:r>
                      <a:endParaRPr sz="1050" u="none" strike="noStrike" cap="none" dirty="0">
                        <a:latin typeface="Calibri"/>
                        <a:ea typeface="Calibri"/>
                        <a:cs typeface="Calibri"/>
                        <a:sym typeface="Calibri"/>
                      </a:endParaRPr>
                    </a:p>
                  </a:txBody>
                  <a:tcPr marL="76200" marR="76200" marT="38100" marB="38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b="0" i="0" u="none" strike="noStrike" cap="none">
                          <a:solidFill>
                            <a:srgbClr val="000000"/>
                          </a:solidFill>
                          <a:latin typeface="Calibri"/>
                          <a:ea typeface="Calibri"/>
                          <a:cs typeface="Calibri"/>
                          <a:sym typeface="Calibri"/>
                        </a:rPr>
                        <a:t>Lac-réservoir Seine</a:t>
                      </a:r>
                      <a:endParaRPr sz="1050"/>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050" b="0" i="0" u="none" strike="noStrike" cap="none">
                          <a:solidFill>
                            <a:srgbClr val="000000"/>
                          </a:solidFill>
                          <a:latin typeface="Calibri"/>
                          <a:ea typeface="Calibri"/>
                          <a:cs typeface="Calibri"/>
                          <a:sym typeface="Calibri"/>
                        </a:rPr>
                        <a:t>207,8</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4">
                  <a:txBody>
                    <a:bodyPr/>
                    <a:lstStyle/>
                    <a:p>
                      <a:pPr marL="0" marR="0" lvl="0" indent="0" algn="l" rtl="0">
                        <a:spcBef>
                          <a:spcPts val="0"/>
                        </a:spcBef>
                        <a:spcAft>
                          <a:spcPts val="0"/>
                        </a:spcAft>
                        <a:buNone/>
                      </a:pPr>
                      <a:r>
                        <a:rPr lang="fr-FR" sz="1050" b="0" i="0" u="none" strike="noStrike" cap="none">
                          <a:solidFill>
                            <a:srgbClr val="000000"/>
                          </a:solidFill>
                          <a:latin typeface="Calibri"/>
                          <a:ea typeface="Calibri"/>
                          <a:cs typeface="Calibri"/>
                          <a:sym typeface="Calibri"/>
                        </a:rPr>
                        <a:t>Écrêtement des crues et le soutien d’étiage</a:t>
                      </a:r>
                      <a:endParaRPr sz="1050" u="none" strike="noStrike" cap="none">
                        <a:latin typeface="Calibri"/>
                        <a:ea typeface="Calibri"/>
                        <a:cs typeface="Calibri"/>
                        <a:sym typeface="Calibri"/>
                      </a:endParaRPr>
                    </a:p>
                    <a:p>
                      <a:pPr marL="0" marR="0" lvl="0" indent="0" algn="l" rtl="0">
                        <a:spcBef>
                          <a:spcPts val="0"/>
                        </a:spcBef>
                        <a:spcAft>
                          <a:spcPts val="0"/>
                        </a:spcAft>
                        <a:buNone/>
                      </a:pPr>
                      <a:br>
                        <a:rPr lang="fr-FR" sz="1050" u="none" strike="noStrike" cap="none">
                          <a:latin typeface="Calibri"/>
                          <a:ea typeface="Calibri"/>
                          <a:cs typeface="Calibri"/>
                          <a:sym typeface="Calibri"/>
                        </a:rPr>
                      </a:br>
                      <a:endParaRPr sz="105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4">
                  <a:txBody>
                    <a:bodyPr/>
                    <a:lstStyle/>
                    <a:p>
                      <a:pPr marL="0" marR="0" lvl="0" indent="0" algn="l" rtl="0">
                        <a:spcBef>
                          <a:spcPts val="0"/>
                        </a:spcBef>
                        <a:spcAft>
                          <a:spcPts val="0"/>
                        </a:spcAft>
                        <a:buNone/>
                      </a:pPr>
                      <a:r>
                        <a:rPr lang="fr-FR" sz="1050">
                          <a:latin typeface="Calibri"/>
                          <a:ea typeface="Calibri"/>
                          <a:cs typeface="Calibri"/>
                          <a:sym typeface="Calibri"/>
                        </a:rPr>
                        <a:t>92 % le 26 juin</a:t>
                      </a:r>
                      <a:endParaRPr sz="1050" u="none" strike="noStrike" cap="none">
                        <a:solidFill>
                          <a:schemeClr val="dk1"/>
                        </a:solidFill>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4">
                  <a:txBody>
                    <a:bodyPr/>
                    <a:lstStyle/>
                    <a:p>
                      <a:pPr marL="0" marR="0" lvl="0" indent="0" algn="l" rtl="0">
                        <a:spcBef>
                          <a:spcPts val="0"/>
                        </a:spcBef>
                        <a:spcAft>
                          <a:spcPts val="0"/>
                        </a:spcAft>
                        <a:buNone/>
                      </a:pPr>
                      <a:r>
                        <a:rPr lang="fr-FR" sz="1050">
                          <a:latin typeface="Calibri"/>
                          <a:ea typeface="Calibri"/>
                          <a:cs typeface="Calibri"/>
                          <a:sym typeface="Calibri"/>
                        </a:rPr>
                        <a:t>Démarrage anticipé du soutien d’étiage </a:t>
                      </a:r>
                      <a:endParaRPr sz="1050" b="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4">
                  <a:txBody>
                    <a:bodyPr/>
                    <a:lstStyle/>
                    <a:p>
                      <a:pPr marL="0" marR="0" lvl="0" indent="0" algn="l" rtl="0">
                        <a:spcBef>
                          <a:spcPts val="0"/>
                        </a:spcBef>
                        <a:spcAft>
                          <a:spcPts val="0"/>
                        </a:spcAft>
                        <a:buNone/>
                      </a:pPr>
                      <a:r>
                        <a:rPr lang="fr-FR" sz="1050">
                          <a:latin typeface="Calibri"/>
                          <a:ea typeface="Calibri"/>
                          <a:cs typeface="Calibri"/>
                          <a:sym typeface="Calibri"/>
                        </a:rPr>
                        <a:t>Niveau de remplissage satisfaisant pour la saison de soutien d’étiage</a:t>
                      </a:r>
                      <a:endParaRPr sz="1050" b="0" u="none" strike="noStrike" cap="none">
                        <a:solidFill>
                          <a:schemeClr val="dk1"/>
                        </a:solidFill>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64113">
                <a:tc vMerge="1">
                  <a:txBody>
                    <a:bodyPr/>
                    <a:lstStyle/>
                    <a:p>
                      <a:endParaRPr lang="fr-FR"/>
                    </a:p>
                  </a:txBody>
                  <a:tcPr/>
                </a:tc>
                <a:tc>
                  <a:txBody>
                    <a:bodyPr/>
                    <a:lstStyle/>
                    <a:p>
                      <a:pPr marL="0" marR="0" lvl="0" indent="0" algn="l" rtl="0">
                        <a:spcBef>
                          <a:spcPts val="0"/>
                        </a:spcBef>
                        <a:spcAft>
                          <a:spcPts val="0"/>
                        </a:spcAft>
                        <a:buNone/>
                      </a:pPr>
                      <a:r>
                        <a:rPr lang="fr-FR" sz="1050" b="0" i="0" u="none" strike="noStrike" cap="none">
                          <a:solidFill>
                            <a:srgbClr val="000000"/>
                          </a:solidFill>
                          <a:latin typeface="Calibri"/>
                          <a:ea typeface="Calibri"/>
                          <a:cs typeface="Calibri"/>
                          <a:sym typeface="Calibri"/>
                        </a:rPr>
                        <a:t>Lac-réservoir Aube</a:t>
                      </a:r>
                      <a:endParaRPr sz="1050"/>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Calibri"/>
                        <a:buNone/>
                      </a:pPr>
                      <a:r>
                        <a:rPr lang="fr-FR" sz="1050" b="0" i="0" u="none" strike="noStrike" cap="none">
                          <a:solidFill>
                            <a:srgbClr val="000000"/>
                          </a:solidFill>
                          <a:latin typeface="Calibri"/>
                          <a:ea typeface="Calibri"/>
                          <a:cs typeface="Calibri"/>
                          <a:sym typeface="Calibri"/>
                        </a:rPr>
                        <a:t>348,8</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2"/>
                  </a:ext>
                </a:extLst>
              </a:tr>
              <a:tr h="335695">
                <a:tc vMerge="1">
                  <a:txBody>
                    <a:bodyPr/>
                    <a:lstStyle/>
                    <a:p>
                      <a:endParaRPr lang="fr-FR"/>
                    </a:p>
                  </a:txBody>
                  <a:tcPr/>
                </a:tc>
                <a:tc>
                  <a:txBody>
                    <a:bodyPr/>
                    <a:lstStyle/>
                    <a:p>
                      <a:pPr marL="0" marR="0" lvl="0" indent="0" algn="l" rtl="0">
                        <a:spcBef>
                          <a:spcPts val="0"/>
                        </a:spcBef>
                        <a:spcAft>
                          <a:spcPts val="0"/>
                        </a:spcAft>
                        <a:buNone/>
                      </a:pPr>
                      <a:r>
                        <a:rPr lang="fr-FR" sz="1050" b="0" i="0" u="none" strike="noStrike" cap="none">
                          <a:solidFill>
                            <a:srgbClr val="000000"/>
                          </a:solidFill>
                          <a:latin typeface="Calibri"/>
                          <a:ea typeface="Calibri"/>
                          <a:cs typeface="Calibri"/>
                          <a:sym typeface="Calibri"/>
                        </a:rPr>
                        <a:t>Lac-réservoir Marne</a:t>
                      </a:r>
                      <a:endParaRPr sz="1050"/>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050" b="0" i="0" u="none" strike="noStrike" cap="none">
                          <a:solidFill>
                            <a:srgbClr val="000000"/>
                          </a:solidFill>
                          <a:latin typeface="Calibri"/>
                          <a:ea typeface="Calibri"/>
                          <a:cs typeface="Calibri"/>
                          <a:sym typeface="Calibri"/>
                        </a:rPr>
                        <a:t>170,3</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3"/>
                  </a:ext>
                </a:extLst>
              </a:tr>
              <a:tr h="360737">
                <a:tc vMerge="1">
                  <a:txBody>
                    <a:bodyPr/>
                    <a:lstStyle/>
                    <a:p>
                      <a:endParaRPr lang="fr-FR"/>
                    </a:p>
                  </a:txBody>
                  <a:tcPr/>
                </a:tc>
                <a:tc>
                  <a:txBody>
                    <a:bodyPr/>
                    <a:lstStyle/>
                    <a:p>
                      <a:pPr marL="0" marR="0" lvl="0" indent="0" algn="l" rtl="0">
                        <a:spcBef>
                          <a:spcPts val="0"/>
                        </a:spcBef>
                        <a:spcAft>
                          <a:spcPts val="0"/>
                        </a:spcAft>
                        <a:buNone/>
                      </a:pPr>
                      <a:r>
                        <a:rPr lang="fr-FR" sz="1050" b="0" i="0" u="none" strike="noStrike" cap="none" dirty="0">
                          <a:solidFill>
                            <a:srgbClr val="000000"/>
                          </a:solidFill>
                          <a:latin typeface="Calibri"/>
                          <a:ea typeface="Calibri"/>
                          <a:cs typeface="Calibri"/>
                          <a:sym typeface="Calibri"/>
                        </a:rPr>
                        <a:t>Lac-réservoir </a:t>
                      </a:r>
                      <a:r>
                        <a:rPr lang="fr-FR" sz="1050" b="0" i="0" u="none" strike="noStrike" cap="none" dirty="0" err="1">
                          <a:solidFill>
                            <a:srgbClr val="000000"/>
                          </a:solidFill>
                          <a:latin typeface="Calibri"/>
                          <a:ea typeface="Calibri"/>
                          <a:cs typeface="Calibri"/>
                          <a:sym typeface="Calibri"/>
                        </a:rPr>
                        <a:t>Pannecière</a:t>
                      </a:r>
                      <a:endParaRPr sz="1050" u="none" strike="noStrike" cap="none" dirty="0">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050" b="0" i="0" u="none" strike="noStrike" cap="none">
                          <a:solidFill>
                            <a:srgbClr val="000000"/>
                          </a:solidFill>
                          <a:latin typeface="Calibri"/>
                          <a:ea typeface="Calibri"/>
                          <a:cs typeface="Calibri"/>
                          <a:sym typeface="Calibri"/>
                        </a:rPr>
                        <a:t>79,8</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4"/>
                  </a:ext>
                </a:extLst>
              </a:tr>
              <a:tr h="665983">
                <a:tc rowSpan="4">
                  <a:txBody>
                    <a:bodyPr/>
                    <a:lstStyle/>
                    <a:p>
                      <a:pPr marL="0" lvl="0" indent="0" algn="l" rtl="0">
                        <a:spcBef>
                          <a:spcPts val="0"/>
                        </a:spcBef>
                        <a:spcAft>
                          <a:spcPts val="0"/>
                        </a:spcAft>
                        <a:buNone/>
                      </a:pPr>
                      <a:r>
                        <a:rPr lang="fr-FR" sz="1050" b="1">
                          <a:latin typeface="Calibri"/>
                          <a:ea typeface="Calibri"/>
                          <a:cs typeface="Calibri"/>
                          <a:sym typeface="Calibri"/>
                        </a:rPr>
                        <a:t>EPTB Eaux &amp; Vilaine </a:t>
                      </a:r>
                      <a:r>
                        <a:rPr lang="fr-FR" sz="1050">
                          <a:latin typeface="Calibri"/>
                          <a:ea typeface="Calibri"/>
                          <a:cs typeface="Calibri"/>
                          <a:sym typeface="Calibri"/>
                        </a:rPr>
                        <a:t>/ BV Vilaine</a:t>
                      </a:r>
                      <a:endParaRPr sz="1050" b="1" i="0" u="none" strike="noStrike" cap="none">
                        <a:solidFill>
                          <a:schemeClr val="dk1"/>
                        </a:solidFill>
                        <a:latin typeface="Calibri"/>
                        <a:ea typeface="Calibri"/>
                        <a:cs typeface="Calibri"/>
                        <a:sym typeface="Calibri"/>
                      </a:endParaRPr>
                    </a:p>
                  </a:txBody>
                  <a:tcPr marL="76200" marR="76200" marT="38100" marB="38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dirty="0">
                          <a:solidFill>
                            <a:srgbClr val="000000"/>
                          </a:solidFill>
                          <a:latin typeface="Calibri"/>
                          <a:ea typeface="Calibri"/>
                          <a:cs typeface="Calibri"/>
                          <a:sym typeface="Calibri"/>
                        </a:rPr>
                        <a:t>Barrage de l’ Arzal</a:t>
                      </a:r>
                      <a:endParaRPr sz="1050" b="0" i="0" u="none" strike="noStrike" cap="none" dirty="0">
                        <a:solidFill>
                          <a:srgbClr val="000000"/>
                        </a:solidFill>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050" b="0" i="0" u="none" strike="noStrike" cap="none">
                        <a:solidFill>
                          <a:schemeClr val="dk1"/>
                        </a:solidFill>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a:latin typeface="Calibri"/>
                          <a:ea typeface="Calibri"/>
                          <a:cs typeface="Calibri"/>
                          <a:sym typeface="Calibri"/>
                        </a:rPr>
                        <a:t>Prévention des inondations, AEP, navigation, gestion environnementale des marais de Vilaine </a:t>
                      </a:r>
                      <a:endParaRPr sz="1050" b="0" i="0" u="none" strike="noStrike" cap="none">
                        <a:solidFill>
                          <a:srgbClr val="000000"/>
                        </a:solidFill>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a:latin typeface="Calibri"/>
                          <a:ea typeface="Calibri"/>
                          <a:cs typeface="Calibri"/>
                          <a:sym typeface="Calibri"/>
                        </a:rPr>
                        <a:t>Environs 100%</a:t>
                      </a:r>
                      <a:endParaRPr sz="1050">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a:latin typeface="Calibri"/>
                          <a:ea typeface="Calibri"/>
                          <a:cs typeface="Calibri"/>
                          <a:sym typeface="Calibri"/>
                        </a:rPr>
                        <a:t>Déficit pluviométrique depuis le début du mois de mai. Débits en forte baisse mais destockage non commencé.</a:t>
                      </a:r>
                      <a:endParaRPr sz="1050">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a:latin typeface="Calibri"/>
                          <a:ea typeface="Calibri"/>
                          <a:cs typeface="Calibri"/>
                          <a:sym typeface="Calibri"/>
                        </a:rPr>
                        <a:t>Si les conditions météo perdurent, début probable du destockage courant juillet.</a:t>
                      </a:r>
                      <a:endParaRPr sz="1050">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35695">
                <a:tc vMerge="1">
                  <a:txBody>
                    <a:bodyPr/>
                    <a:lstStyle/>
                    <a:p>
                      <a:endParaRPr lang="fr-FR"/>
                    </a:p>
                  </a:txBody>
                  <a:tcPr/>
                </a:tc>
                <a:tc>
                  <a:txBody>
                    <a:bodyPr/>
                    <a:lstStyle/>
                    <a:p>
                      <a:pPr marL="0" marR="0" lvl="0" indent="0" algn="l" rtl="0">
                        <a:spcBef>
                          <a:spcPts val="0"/>
                        </a:spcBef>
                        <a:spcAft>
                          <a:spcPts val="0"/>
                        </a:spcAft>
                        <a:buNone/>
                      </a:pPr>
                      <a:r>
                        <a:rPr lang="fr-FR" sz="1050" b="0" i="0" u="none" strike="noStrike" cap="none" dirty="0">
                          <a:solidFill>
                            <a:srgbClr val="000000"/>
                          </a:solidFill>
                          <a:latin typeface="Calibri"/>
                          <a:ea typeface="Calibri"/>
                          <a:cs typeface="Calibri"/>
                          <a:sym typeface="Calibri"/>
                        </a:rPr>
                        <a:t>Barrage de la </a:t>
                      </a:r>
                      <a:r>
                        <a:rPr lang="fr-FR" sz="1050" b="0" i="0" u="none" strike="noStrike" cap="none" dirty="0" err="1">
                          <a:solidFill>
                            <a:srgbClr val="000000"/>
                          </a:solidFill>
                          <a:latin typeface="Calibri"/>
                          <a:ea typeface="Calibri"/>
                          <a:cs typeface="Calibri"/>
                          <a:sym typeface="Calibri"/>
                        </a:rPr>
                        <a:t>Valière</a:t>
                      </a:r>
                      <a:endParaRPr sz="1050" u="none" strike="noStrike" cap="none" dirty="0">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050" b="0" i="0" u="none" strike="noStrike" cap="none">
                          <a:solidFill>
                            <a:schemeClr val="dk1"/>
                          </a:solidFill>
                          <a:latin typeface="Calibri"/>
                          <a:ea typeface="Calibri"/>
                          <a:cs typeface="Calibri"/>
                          <a:sym typeface="Calibri"/>
                        </a:rPr>
                        <a:t>5.7</a:t>
                      </a:r>
                      <a:endParaRPr sz="1050" b="0" u="none" strike="noStrike" cap="none">
                        <a:solidFill>
                          <a:schemeClr val="dk1"/>
                        </a:solidFill>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3">
                  <a:txBody>
                    <a:bodyPr/>
                    <a:lstStyle/>
                    <a:p>
                      <a:pPr marL="0" marR="0" lvl="0" indent="0" algn="l" rtl="0">
                        <a:spcBef>
                          <a:spcPts val="0"/>
                        </a:spcBef>
                        <a:spcAft>
                          <a:spcPts val="0"/>
                        </a:spcAft>
                        <a:buNone/>
                      </a:pPr>
                      <a:r>
                        <a:rPr lang="fr-FR" sz="1050" b="0" i="0" u="none" strike="noStrike" cap="none">
                          <a:solidFill>
                            <a:srgbClr val="000000"/>
                          </a:solidFill>
                          <a:latin typeface="Calibri"/>
                          <a:ea typeface="Calibri"/>
                          <a:cs typeface="Calibri"/>
                          <a:sym typeface="Calibri"/>
                        </a:rPr>
                        <a:t>Multi-usages (crue, AEP, soutien d’étiage) </a:t>
                      </a:r>
                      <a:endParaRPr sz="1050" u="none" strike="noStrike" cap="none">
                        <a:latin typeface="Calibri"/>
                        <a:ea typeface="Calibri"/>
                        <a:cs typeface="Calibri"/>
                        <a:sym typeface="Calibri"/>
                      </a:endParaRPr>
                    </a:p>
                    <a:p>
                      <a:pPr marL="0" marR="0" lvl="0" indent="0" algn="l" rtl="0">
                        <a:spcBef>
                          <a:spcPts val="0"/>
                        </a:spcBef>
                        <a:spcAft>
                          <a:spcPts val="0"/>
                        </a:spcAft>
                        <a:buNone/>
                      </a:pPr>
                      <a:br>
                        <a:rPr lang="fr-FR" sz="1050" u="none" strike="noStrike" cap="none">
                          <a:latin typeface="Calibri"/>
                          <a:ea typeface="Calibri"/>
                          <a:cs typeface="Calibri"/>
                          <a:sym typeface="Calibri"/>
                        </a:rPr>
                      </a:br>
                      <a:endParaRPr sz="105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3">
                  <a:txBody>
                    <a:bodyPr/>
                    <a:lstStyle/>
                    <a:p>
                      <a:pPr marL="0" marR="0" lvl="0" indent="0" algn="l" rtl="0">
                        <a:spcBef>
                          <a:spcPts val="0"/>
                        </a:spcBef>
                        <a:spcAft>
                          <a:spcPts val="0"/>
                        </a:spcAft>
                        <a:buNone/>
                      </a:pPr>
                      <a:r>
                        <a:rPr lang="fr-FR" sz="1050">
                          <a:latin typeface="Calibri"/>
                          <a:ea typeface="Calibri"/>
                          <a:cs typeface="Calibri"/>
                          <a:sym typeface="Calibri"/>
                        </a:rPr>
                        <a:t>83 % au 30 juin</a:t>
                      </a:r>
                      <a:endParaRPr sz="105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3">
                  <a:txBody>
                    <a:bodyPr/>
                    <a:lstStyle/>
                    <a:p>
                      <a:pPr marL="0" marR="0" lvl="0" indent="0" algn="l" rtl="0">
                        <a:spcBef>
                          <a:spcPts val="0"/>
                        </a:spcBef>
                        <a:spcAft>
                          <a:spcPts val="0"/>
                        </a:spcAft>
                        <a:buNone/>
                      </a:pPr>
                      <a:r>
                        <a:rPr lang="fr-FR" sz="1050">
                          <a:latin typeface="Calibri"/>
                          <a:ea typeface="Calibri"/>
                          <a:cs typeface="Calibri"/>
                          <a:sym typeface="Calibri"/>
                        </a:rPr>
                        <a:t>Stockage satisfaisant mais pentes de déstockage marquées.</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3">
                  <a:txBody>
                    <a:bodyPr/>
                    <a:lstStyle/>
                    <a:p>
                      <a:pPr marL="0" marR="0" lvl="0" indent="0" algn="l" rtl="0">
                        <a:spcBef>
                          <a:spcPts val="0"/>
                        </a:spcBef>
                        <a:spcAft>
                          <a:spcPts val="0"/>
                        </a:spcAft>
                        <a:buNone/>
                      </a:pPr>
                      <a:r>
                        <a:rPr lang="fr-FR" sz="1050">
                          <a:latin typeface="Calibri"/>
                          <a:ea typeface="Calibri"/>
                          <a:cs typeface="Calibri"/>
                          <a:sym typeface="Calibri"/>
                        </a:rPr>
                        <a:t>situation à surveiller sur 2 barrages</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99476">
                <a:tc vMerge="1">
                  <a:txBody>
                    <a:bodyPr/>
                    <a:lstStyle/>
                    <a:p>
                      <a:endParaRPr lang="fr-FR"/>
                    </a:p>
                  </a:txBody>
                  <a:tcPr/>
                </a:tc>
                <a:tc>
                  <a:txBody>
                    <a:bodyPr/>
                    <a:lstStyle/>
                    <a:p>
                      <a:pPr marL="0" marR="0" lvl="0" indent="0" algn="l" rtl="0">
                        <a:spcBef>
                          <a:spcPts val="0"/>
                        </a:spcBef>
                        <a:spcAft>
                          <a:spcPts val="0"/>
                        </a:spcAft>
                        <a:buNone/>
                      </a:pPr>
                      <a:r>
                        <a:rPr lang="fr-FR" sz="1050" b="0" i="0" u="none" strike="noStrike" cap="none">
                          <a:solidFill>
                            <a:srgbClr val="000000"/>
                          </a:solidFill>
                          <a:latin typeface="Calibri"/>
                          <a:ea typeface="Calibri"/>
                          <a:cs typeface="Calibri"/>
                          <a:sym typeface="Calibri"/>
                        </a:rPr>
                        <a:t>Barrage de la Haute Vilaine</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050" b="0" i="0" u="none" strike="noStrike" cap="none" dirty="0">
                          <a:solidFill>
                            <a:schemeClr val="dk1"/>
                          </a:solidFill>
                          <a:latin typeface="Calibri"/>
                          <a:ea typeface="Calibri"/>
                          <a:cs typeface="Calibri"/>
                          <a:sym typeface="Calibri"/>
                        </a:rPr>
                        <a:t>7.2</a:t>
                      </a:r>
                      <a:br>
                        <a:rPr lang="fr-FR" sz="1050" b="0" i="0" u="none" strike="noStrike" cap="none" dirty="0">
                          <a:solidFill>
                            <a:schemeClr val="dk1"/>
                          </a:solidFill>
                          <a:latin typeface="Calibri"/>
                          <a:ea typeface="Calibri"/>
                          <a:cs typeface="Calibri"/>
                          <a:sym typeface="Calibri"/>
                        </a:rPr>
                      </a:br>
                      <a:br>
                        <a:rPr lang="fr-FR" sz="1050" b="0" i="0" u="none" strike="noStrike" cap="none" dirty="0">
                          <a:solidFill>
                            <a:schemeClr val="dk1"/>
                          </a:solidFill>
                          <a:latin typeface="Calibri"/>
                          <a:ea typeface="Calibri"/>
                          <a:cs typeface="Calibri"/>
                          <a:sym typeface="Calibri"/>
                        </a:rPr>
                      </a:br>
                      <a:endParaRPr sz="1050" b="0" u="none" strike="noStrike" cap="none" dirty="0">
                        <a:solidFill>
                          <a:schemeClr val="dk1"/>
                        </a:solidFill>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7"/>
                  </a:ext>
                </a:extLst>
              </a:tr>
              <a:tr h="360737">
                <a:tc v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Calibri"/>
                        <a:buNone/>
                      </a:pPr>
                      <a:r>
                        <a:rPr lang="fr-FR" sz="1050" b="0" i="0" u="none" strike="noStrike" cap="none">
                          <a:solidFill>
                            <a:srgbClr val="000000"/>
                          </a:solidFill>
                          <a:latin typeface="Calibri"/>
                          <a:ea typeface="Calibri"/>
                          <a:cs typeface="Calibri"/>
                          <a:sym typeface="Calibri"/>
                        </a:rPr>
                        <a:t>Barrage de la Cantache</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050" b="0" i="0" u="none" strike="noStrike" cap="none" dirty="0">
                          <a:solidFill>
                            <a:schemeClr val="dk1"/>
                          </a:solidFill>
                          <a:latin typeface="Calibri"/>
                          <a:ea typeface="Calibri"/>
                          <a:cs typeface="Calibri"/>
                          <a:sym typeface="Calibri"/>
                        </a:rPr>
                        <a:t>6.8</a:t>
                      </a:r>
                      <a:endParaRPr sz="1050" b="0" u="none" strike="noStrike" cap="none" dirty="0">
                        <a:solidFill>
                          <a:schemeClr val="dk1"/>
                        </a:solidFill>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8"/>
                  </a:ext>
                </a:extLst>
              </a:tr>
              <a:tr h="652099">
                <a:tc>
                  <a:txBody>
                    <a:bodyPr/>
                    <a:lstStyle/>
                    <a:p>
                      <a:pPr marL="0" marR="0" lvl="0" indent="0" algn="l" rtl="0">
                        <a:spcBef>
                          <a:spcPts val="0"/>
                        </a:spcBef>
                        <a:spcAft>
                          <a:spcPts val="0"/>
                        </a:spcAft>
                        <a:buNone/>
                      </a:pPr>
                      <a:r>
                        <a:rPr lang="fr-FR" sz="1050" b="1" i="0" u="none" strike="noStrike" cap="none">
                          <a:solidFill>
                            <a:srgbClr val="000000"/>
                          </a:solidFill>
                          <a:latin typeface="Calibri"/>
                          <a:ea typeface="Calibri"/>
                          <a:cs typeface="Calibri"/>
                          <a:sym typeface="Calibri"/>
                        </a:rPr>
                        <a:t>EPTB Loire </a:t>
                      </a:r>
                      <a:r>
                        <a:rPr lang="fr-FR" sz="1050" b="0" i="0" u="none" strike="noStrike" cap="none">
                          <a:solidFill>
                            <a:srgbClr val="000000"/>
                          </a:solidFill>
                          <a:latin typeface="Calibri"/>
                          <a:ea typeface="Calibri"/>
                          <a:cs typeface="Calibri"/>
                          <a:sym typeface="Calibri"/>
                        </a:rPr>
                        <a:t>/ BV Loire</a:t>
                      </a:r>
                      <a:endParaRPr sz="1050" u="none" strike="noStrike" cap="none">
                        <a:latin typeface="Calibri"/>
                        <a:ea typeface="Calibri"/>
                        <a:cs typeface="Calibri"/>
                        <a:sym typeface="Calibri"/>
                      </a:endParaRPr>
                    </a:p>
                  </a:txBody>
                  <a:tcPr marL="76200" marR="76200" marT="38100" marB="38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b="0" i="0" u="none" strike="noStrike" cap="none">
                          <a:solidFill>
                            <a:srgbClr val="000000"/>
                          </a:solidFill>
                          <a:latin typeface="Calibri"/>
                          <a:ea typeface="Calibri"/>
                          <a:cs typeface="Calibri"/>
                          <a:sym typeface="Calibri"/>
                        </a:rPr>
                        <a:t>Barrage de Villerest</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050" b="0" i="0" u="none" strike="noStrike" cap="none">
                          <a:solidFill>
                            <a:srgbClr val="000000"/>
                          </a:solidFill>
                          <a:latin typeface="Calibri"/>
                          <a:ea typeface="Calibri"/>
                          <a:cs typeface="Calibri"/>
                          <a:sym typeface="Calibri"/>
                        </a:rPr>
                        <a:t>132 </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b="0" i="0" u="none" strike="noStrike" cap="none" dirty="0">
                          <a:solidFill>
                            <a:srgbClr val="000000"/>
                          </a:solidFill>
                          <a:latin typeface="Calibri"/>
                          <a:ea typeface="Calibri"/>
                          <a:cs typeface="Calibri"/>
                          <a:sym typeface="Calibri"/>
                        </a:rPr>
                        <a:t>Écrêtement des crues et soutien d’étiage</a:t>
                      </a:r>
                      <a:endParaRPr sz="1050" u="none" strike="noStrike" cap="none" dirty="0">
                        <a:latin typeface="Calibri"/>
                        <a:ea typeface="Calibri"/>
                        <a:cs typeface="Calibri"/>
                        <a:sym typeface="Calibri"/>
                      </a:endParaRPr>
                    </a:p>
                    <a:p>
                      <a:pPr marL="0" marR="0" lvl="0" indent="0" algn="l" rtl="0">
                        <a:spcBef>
                          <a:spcPts val="0"/>
                        </a:spcBef>
                        <a:spcAft>
                          <a:spcPts val="0"/>
                        </a:spcAft>
                        <a:buNone/>
                      </a:pPr>
                      <a:br>
                        <a:rPr lang="fr-FR" sz="1050" u="none" strike="noStrike" cap="none" dirty="0">
                          <a:latin typeface="Calibri"/>
                          <a:ea typeface="Calibri"/>
                          <a:cs typeface="Calibri"/>
                          <a:sym typeface="Calibri"/>
                        </a:rPr>
                      </a:br>
                      <a:endParaRPr sz="1050" u="none" strike="noStrike" cap="none" dirty="0">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a:latin typeface="Calibri"/>
                          <a:ea typeface="Calibri"/>
                          <a:cs typeface="Calibri"/>
                          <a:sym typeface="Calibri"/>
                        </a:rPr>
                        <a:t>100% au 30 juin</a:t>
                      </a:r>
                      <a:endParaRPr sz="105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a:latin typeface="Calibri"/>
                          <a:ea typeface="Calibri"/>
                          <a:cs typeface="Calibri"/>
                          <a:sym typeface="Calibri"/>
                        </a:rPr>
                        <a:t>Stockage maximum.</a:t>
                      </a:r>
                      <a:endParaRPr sz="1050">
                        <a:latin typeface="Calibri"/>
                        <a:ea typeface="Calibri"/>
                        <a:cs typeface="Calibri"/>
                        <a:sym typeface="Calibri"/>
                      </a:endParaRPr>
                    </a:p>
                    <a:p>
                      <a:pPr marL="0" marR="0" lvl="0" indent="0" algn="l" rtl="0">
                        <a:spcBef>
                          <a:spcPts val="0"/>
                        </a:spcBef>
                        <a:spcAft>
                          <a:spcPts val="0"/>
                        </a:spcAft>
                        <a:buNone/>
                      </a:pPr>
                      <a:r>
                        <a:rPr lang="fr-FR" sz="1050">
                          <a:latin typeface="Calibri"/>
                          <a:ea typeface="Calibri"/>
                          <a:cs typeface="Calibri"/>
                          <a:sym typeface="Calibri"/>
                        </a:rPr>
                        <a:t>Débit en baisse mais déstockage non entamé</a:t>
                      </a:r>
                      <a:endParaRPr sz="1050">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a:latin typeface="Calibri"/>
                          <a:ea typeface="Calibri"/>
                          <a:cs typeface="Calibri"/>
                          <a:sym typeface="Calibri"/>
                        </a:rPr>
                        <a:t>Situation hydrologique favorable.</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818606">
                <a:tc>
                  <a:txBody>
                    <a:bodyPr/>
                    <a:lstStyle/>
                    <a:p>
                      <a:pPr marL="0" marR="0" lvl="0" indent="0" algn="l" rtl="0">
                        <a:spcBef>
                          <a:spcPts val="0"/>
                        </a:spcBef>
                        <a:spcAft>
                          <a:spcPts val="0"/>
                        </a:spcAft>
                        <a:buNone/>
                      </a:pPr>
                      <a:r>
                        <a:rPr lang="fr-FR" sz="1050" b="1" i="0" u="none" strike="noStrike" cap="none">
                          <a:solidFill>
                            <a:srgbClr val="000000"/>
                          </a:solidFill>
                          <a:latin typeface="Calibri"/>
                          <a:ea typeface="Calibri"/>
                          <a:cs typeface="Calibri"/>
                          <a:sym typeface="Calibri"/>
                        </a:rPr>
                        <a:t>EPTB Loire</a:t>
                      </a:r>
                      <a:r>
                        <a:rPr lang="fr-FR" sz="1050" b="0" i="0" u="none" strike="noStrike" cap="none">
                          <a:solidFill>
                            <a:srgbClr val="000000"/>
                          </a:solidFill>
                          <a:latin typeface="Calibri"/>
                          <a:ea typeface="Calibri"/>
                          <a:cs typeface="Calibri"/>
                          <a:sym typeface="Calibri"/>
                        </a:rPr>
                        <a:t> / BV Allier </a:t>
                      </a:r>
                      <a:endParaRPr sz="1050" u="none" strike="noStrike" cap="none">
                        <a:latin typeface="Calibri"/>
                        <a:ea typeface="Calibri"/>
                        <a:cs typeface="Calibri"/>
                        <a:sym typeface="Calibri"/>
                      </a:endParaRPr>
                    </a:p>
                  </a:txBody>
                  <a:tcPr marL="76200" marR="76200" marT="38100" marB="38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b="0" i="0" u="none" strike="noStrike" cap="none">
                          <a:solidFill>
                            <a:srgbClr val="000000"/>
                          </a:solidFill>
                          <a:latin typeface="Calibri"/>
                          <a:ea typeface="Calibri"/>
                          <a:cs typeface="Calibri"/>
                          <a:sym typeface="Calibri"/>
                        </a:rPr>
                        <a:t>Barrage de Naussac</a:t>
                      </a:r>
                      <a:br>
                        <a:rPr lang="fr-FR" sz="1050" b="0" i="0" u="none" strike="noStrike" cap="none">
                          <a:solidFill>
                            <a:srgbClr val="000000"/>
                          </a:solidFill>
                          <a:latin typeface="Calibri"/>
                          <a:ea typeface="Calibri"/>
                          <a:cs typeface="Calibri"/>
                          <a:sym typeface="Calibri"/>
                        </a:rPr>
                      </a:b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050" b="0" i="0" u="none" strike="noStrike" cap="none">
                          <a:solidFill>
                            <a:srgbClr val="000000"/>
                          </a:solidFill>
                          <a:latin typeface="Calibri"/>
                          <a:ea typeface="Calibri"/>
                          <a:cs typeface="Calibri"/>
                          <a:sym typeface="Calibri"/>
                        </a:rPr>
                        <a:t>185 </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b="0" i="0" u="none" strike="noStrike" cap="none">
                          <a:solidFill>
                            <a:srgbClr val="000000"/>
                          </a:solidFill>
                          <a:latin typeface="Calibri"/>
                          <a:ea typeface="Calibri"/>
                          <a:cs typeface="Calibri"/>
                          <a:sym typeface="Calibri"/>
                        </a:rPr>
                        <a:t>Soutien d’étiage</a:t>
                      </a:r>
                      <a:endParaRPr sz="1050" u="none" strike="noStrike" cap="none">
                        <a:latin typeface="Calibri"/>
                        <a:ea typeface="Calibri"/>
                        <a:cs typeface="Calibri"/>
                        <a:sym typeface="Calibri"/>
                      </a:endParaRPr>
                    </a:p>
                    <a:p>
                      <a:pPr marL="0" marR="0" lvl="0" indent="0" algn="l" rtl="0">
                        <a:spcBef>
                          <a:spcPts val="0"/>
                        </a:spcBef>
                        <a:spcAft>
                          <a:spcPts val="0"/>
                        </a:spcAft>
                        <a:buNone/>
                      </a:pPr>
                      <a:br>
                        <a:rPr lang="fr-FR" sz="1050" u="none" strike="noStrike" cap="none">
                          <a:latin typeface="Calibri"/>
                          <a:ea typeface="Calibri"/>
                          <a:cs typeface="Calibri"/>
                          <a:sym typeface="Calibri"/>
                        </a:rPr>
                      </a:br>
                      <a:endParaRPr sz="105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dirty="0">
                          <a:latin typeface="Calibri"/>
                          <a:ea typeface="Calibri"/>
                          <a:cs typeface="Calibri"/>
                          <a:sym typeface="Calibri"/>
                        </a:rPr>
                        <a:t>50% au 30 juin</a:t>
                      </a:r>
                      <a:endParaRPr sz="1050" u="none" strike="noStrike" cap="none" dirty="0">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a:latin typeface="Calibri"/>
                          <a:ea typeface="Calibri"/>
                          <a:cs typeface="Calibri"/>
                          <a:sym typeface="Calibri"/>
                        </a:rPr>
                        <a:t>Niveau historiquement bas pour un 30 juin.</a:t>
                      </a:r>
                      <a:endParaRPr sz="1050">
                        <a:latin typeface="Calibri"/>
                        <a:ea typeface="Calibri"/>
                        <a:cs typeface="Calibri"/>
                        <a:sym typeface="Calibri"/>
                      </a:endParaRPr>
                    </a:p>
                    <a:p>
                      <a:pPr marL="0" marR="0" lvl="0" indent="0" algn="l" rtl="0">
                        <a:spcBef>
                          <a:spcPts val="0"/>
                        </a:spcBef>
                        <a:spcAft>
                          <a:spcPts val="0"/>
                        </a:spcAft>
                        <a:buNone/>
                      </a:pPr>
                      <a:r>
                        <a:rPr lang="fr-FR" sz="1050">
                          <a:latin typeface="Calibri"/>
                          <a:ea typeface="Calibri"/>
                          <a:cs typeface="Calibri"/>
                          <a:sym typeface="Calibri"/>
                        </a:rPr>
                        <a:t>Pas de soutien d’étiage mais débit en baisse. Le soutien d’étiage devrait démarrer début juillet.</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a:latin typeface="Calibri"/>
                          <a:ea typeface="Calibri"/>
                          <a:cs typeface="Calibri"/>
                          <a:sym typeface="Calibri"/>
                        </a:rPr>
                        <a:t>Le niveau dans la retenue oblige à la plus grande vigilance quelques soient les conditions météorologiques</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08113">
                <a:tc rowSpan="2">
                  <a:txBody>
                    <a:bodyPr/>
                    <a:lstStyle/>
                    <a:p>
                      <a:pPr marL="0" marR="0" lvl="0" indent="0" algn="l" rtl="0">
                        <a:spcBef>
                          <a:spcPts val="0"/>
                        </a:spcBef>
                        <a:spcAft>
                          <a:spcPts val="0"/>
                        </a:spcAft>
                        <a:buNone/>
                      </a:pPr>
                      <a:r>
                        <a:rPr lang="fr-FR" sz="1050" b="1" i="0" u="none" strike="noStrike" cap="none">
                          <a:solidFill>
                            <a:srgbClr val="000000"/>
                          </a:solidFill>
                          <a:latin typeface="Calibri"/>
                          <a:ea typeface="Calibri"/>
                          <a:cs typeface="Calibri"/>
                          <a:sym typeface="Calibri"/>
                        </a:rPr>
                        <a:t>EPTB Charente </a:t>
                      </a:r>
                      <a:r>
                        <a:rPr lang="fr-FR" sz="1050" b="0" i="0" u="none" strike="noStrike" cap="none">
                          <a:solidFill>
                            <a:srgbClr val="000000"/>
                          </a:solidFill>
                          <a:latin typeface="Calibri"/>
                          <a:ea typeface="Calibri"/>
                          <a:cs typeface="Calibri"/>
                          <a:sym typeface="Calibri"/>
                        </a:rPr>
                        <a:t>/ BV Charente</a:t>
                      </a:r>
                      <a:endParaRPr sz="1050" u="none" strike="noStrike" cap="none">
                        <a:latin typeface="Calibri"/>
                        <a:ea typeface="Calibri"/>
                        <a:cs typeface="Calibri"/>
                        <a:sym typeface="Calibri"/>
                      </a:endParaRPr>
                    </a:p>
                  </a:txBody>
                  <a:tcPr marL="76200" marR="76200" marT="38100" marB="38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b="0" i="0" u="none" strike="noStrike" cap="none">
                          <a:solidFill>
                            <a:srgbClr val="000000"/>
                          </a:solidFill>
                          <a:latin typeface="Calibri"/>
                          <a:ea typeface="Calibri"/>
                          <a:cs typeface="Calibri"/>
                          <a:sym typeface="Calibri"/>
                        </a:rPr>
                        <a:t>Barrage de Lavaud</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050" b="0" i="0" u="none" strike="noStrike" cap="none">
                          <a:solidFill>
                            <a:srgbClr val="000000"/>
                          </a:solidFill>
                          <a:latin typeface="Calibri"/>
                          <a:ea typeface="Calibri"/>
                          <a:cs typeface="Calibri"/>
                          <a:sym typeface="Calibri"/>
                        </a:rPr>
                        <a:t>10</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l" rtl="0">
                        <a:spcBef>
                          <a:spcPts val="0"/>
                        </a:spcBef>
                        <a:spcAft>
                          <a:spcPts val="0"/>
                        </a:spcAft>
                        <a:buNone/>
                      </a:pPr>
                      <a:r>
                        <a:rPr lang="fr-FR" sz="1050" b="0" i="0" u="none" strike="noStrike" cap="none">
                          <a:solidFill>
                            <a:srgbClr val="000000"/>
                          </a:solidFill>
                          <a:latin typeface="Calibri"/>
                          <a:ea typeface="Calibri"/>
                          <a:cs typeface="Calibri"/>
                          <a:sym typeface="Calibri"/>
                        </a:rPr>
                        <a:t>Soutien d’étiage</a:t>
                      </a:r>
                      <a:endParaRPr sz="1050" u="none" strike="noStrike" cap="none">
                        <a:latin typeface="Calibri"/>
                        <a:ea typeface="Calibri"/>
                        <a:cs typeface="Calibri"/>
                        <a:sym typeface="Calibri"/>
                      </a:endParaRPr>
                    </a:p>
                    <a:p>
                      <a:pPr marL="0" marR="0" lvl="0" indent="0" algn="l" rtl="0">
                        <a:spcBef>
                          <a:spcPts val="0"/>
                        </a:spcBef>
                        <a:spcAft>
                          <a:spcPts val="0"/>
                        </a:spcAft>
                        <a:buNone/>
                      </a:pPr>
                      <a:br>
                        <a:rPr lang="fr-FR" sz="1050" u="none" strike="noStrike" cap="none">
                          <a:latin typeface="Calibri"/>
                          <a:ea typeface="Calibri"/>
                          <a:cs typeface="Calibri"/>
                          <a:sym typeface="Calibri"/>
                        </a:rPr>
                      </a:br>
                      <a:endParaRPr sz="105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lvl="0" indent="0" algn="l" rtl="0">
                        <a:spcBef>
                          <a:spcPts val="0"/>
                        </a:spcBef>
                        <a:spcAft>
                          <a:spcPts val="0"/>
                        </a:spcAft>
                        <a:buClr>
                          <a:schemeClr val="dk1"/>
                        </a:buClr>
                        <a:buFont typeface="Arial"/>
                        <a:buNone/>
                      </a:pPr>
                      <a:r>
                        <a:rPr lang="fr-FR" sz="1050">
                          <a:latin typeface="Calibri"/>
                          <a:ea typeface="Calibri"/>
                          <a:cs typeface="Calibri"/>
                          <a:sym typeface="Calibri"/>
                        </a:rPr>
                        <a:t>94% le 26 juin</a:t>
                      </a:r>
                      <a:endParaRPr sz="105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lvl="0" indent="0" algn="l" rtl="0">
                        <a:spcBef>
                          <a:spcPts val="0"/>
                        </a:spcBef>
                        <a:spcAft>
                          <a:spcPts val="0"/>
                        </a:spcAft>
                        <a:buClr>
                          <a:schemeClr val="dk1"/>
                        </a:buClr>
                        <a:buFont typeface="Arial"/>
                        <a:buNone/>
                      </a:pPr>
                      <a:r>
                        <a:rPr lang="fr-FR" sz="1050">
                          <a:latin typeface="Calibri"/>
                          <a:ea typeface="Calibri"/>
                          <a:cs typeface="Calibri"/>
                          <a:sym typeface="Calibri"/>
                        </a:rPr>
                        <a:t>Démarrage du soutien  d’étiage le 26/06 (période habituelle)</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l" rtl="0">
                        <a:spcBef>
                          <a:spcPts val="0"/>
                        </a:spcBef>
                        <a:spcAft>
                          <a:spcPts val="0"/>
                        </a:spcAft>
                        <a:buNone/>
                      </a:pPr>
                      <a:r>
                        <a:rPr lang="fr-FR" sz="1050">
                          <a:latin typeface="Calibri"/>
                          <a:ea typeface="Calibri"/>
                          <a:cs typeface="Calibri"/>
                          <a:sym typeface="Calibri"/>
                        </a:rPr>
                        <a:t>Niveau de remplissage quasi-normal. Campagne de soutien d’étiage classique sauf conditions météorologiques exceptionnelles durant l’été</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60737">
                <a:tc vMerge="1">
                  <a:txBody>
                    <a:bodyPr/>
                    <a:lstStyle/>
                    <a:p>
                      <a:endParaRPr lang="fr-FR"/>
                    </a:p>
                  </a:txBody>
                  <a:tcPr/>
                </a:tc>
                <a:tc>
                  <a:txBody>
                    <a:bodyPr/>
                    <a:lstStyle/>
                    <a:p>
                      <a:pPr marL="0" marR="0" lvl="0" indent="0" algn="l" rtl="0">
                        <a:spcBef>
                          <a:spcPts val="0"/>
                        </a:spcBef>
                        <a:spcAft>
                          <a:spcPts val="0"/>
                        </a:spcAft>
                        <a:buNone/>
                      </a:pPr>
                      <a:r>
                        <a:rPr lang="fr-FR" sz="1050" b="0" i="0" u="none" strike="noStrike" cap="none">
                          <a:solidFill>
                            <a:srgbClr val="000000"/>
                          </a:solidFill>
                          <a:latin typeface="Calibri"/>
                          <a:ea typeface="Calibri"/>
                          <a:cs typeface="Calibri"/>
                          <a:sym typeface="Calibri"/>
                        </a:rPr>
                        <a:t>Barrage de Mas Chabaud</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Calibri"/>
                        <a:buNone/>
                      </a:pPr>
                      <a:r>
                        <a:rPr lang="fr-FR" sz="1050" b="0" i="0" u="none" strike="noStrike" cap="none" dirty="0">
                          <a:solidFill>
                            <a:srgbClr val="000000"/>
                          </a:solidFill>
                          <a:latin typeface="Calibri"/>
                          <a:ea typeface="Calibri"/>
                          <a:cs typeface="Calibri"/>
                          <a:sym typeface="Calibri"/>
                        </a:rPr>
                        <a:t>14 </a:t>
                      </a:r>
                      <a:endParaRPr sz="1050" u="none" strike="noStrike" cap="none" dirty="0">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2"/>
                  </a:ext>
                </a:extLst>
              </a:tr>
              <a:tr h="971229">
                <a:tc>
                  <a:txBody>
                    <a:bodyPr/>
                    <a:lstStyle/>
                    <a:p>
                      <a:pPr marL="0" marR="0" lvl="0" indent="0" algn="l" rtl="0">
                        <a:spcBef>
                          <a:spcPts val="0"/>
                        </a:spcBef>
                        <a:spcAft>
                          <a:spcPts val="0"/>
                        </a:spcAft>
                        <a:buClr>
                          <a:schemeClr val="dk1"/>
                        </a:buClr>
                        <a:buSzPts val="1000"/>
                        <a:buFont typeface="Calibri"/>
                        <a:buNone/>
                      </a:pPr>
                      <a:r>
                        <a:rPr lang="fr-FR" sz="1050" b="1" u="none" strike="noStrike" cap="none">
                          <a:latin typeface="Calibri"/>
                          <a:ea typeface="Calibri"/>
                          <a:cs typeface="Calibri"/>
                          <a:sym typeface="Calibri"/>
                        </a:rPr>
                        <a:t>EPTB Adour </a:t>
                      </a:r>
                      <a:endParaRPr sz="1050"/>
                    </a:p>
                    <a:p>
                      <a:pPr marL="0" marR="0" lvl="0" indent="0" algn="l" rtl="0">
                        <a:spcBef>
                          <a:spcPts val="0"/>
                        </a:spcBef>
                        <a:spcAft>
                          <a:spcPts val="0"/>
                        </a:spcAft>
                        <a:buClr>
                          <a:schemeClr val="dk1"/>
                        </a:buClr>
                        <a:buSzPts val="1000"/>
                        <a:buFont typeface="Calibri"/>
                        <a:buNone/>
                      </a:pPr>
                      <a:r>
                        <a:rPr lang="fr-FR" sz="1050" u="none" strike="noStrike" cap="none">
                          <a:latin typeface="Calibri"/>
                          <a:ea typeface="Calibri"/>
                          <a:cs typeface="Calibri"/>
                          <a:sym typeface="Calibri"/>
                        </a:rPr>
                        <a:t>/ BV Adour </a:t>
                      </a:r>
                      <a:endParaRPr sz="1050" u="none" strike="noStrike" cap="none">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b="0" i="0" u="none" strike="noStrike" cap="none">
                          <a:solidFill>
                            <a:srgbClr val="000000"/>
                          </a:solidFill>
                          <a:latin typeface="Calibri"/>
                          <a:ea typeface="Calibri"/>
                          <a:cs typeface="Calibri"/>
                          <a:sym typeface="Calibri"/>
                        </a:rPr>
                        <a:t> 25 réservoirs</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050" b="0" i="0" u="none" strike="noStrike" cap="none">
                          <a:solidFill>
                            <a:srgbClr val="000000"/>
                          </a:solidFill>
                          <a:latin typeface="Calibri"/>
                          <a:ea typeface="Calibri"/>
                          <a:cs typeface="Calibri"/>
                          <a:sym typeface="Calibri"/>
                        </a:rPr>
                        <a:t>87 </a:t>
                      </a:r>
                      <a:endParaRPr sz="105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b="0" i="0" u="none" strike="noStrike" cap="none">
                          <a:solidFill>
                            <a:srgbClr val="000000"/>
                          </a:solidFill>
                          <a:latin typeface="Calibri"/>
                          <a:ea typeface="Calibri"/>
                          <a:cs typeface="Calibri"/>
                          <a:sym typeface="Calibri"/>
                        </a:rPr>
                        <a:t>Soutien d’étiage multi-usages</a:t>
                      </a:r>
                      <a:endParaRPr sz="1050" u="none" strike="noStrike" cap="none">
                        <a:latin typeface="Calibri"/>
                        <a:ea typeface="Calibri"/>
                        <a:cs typeface="Calibri"/>
                        <a:sym typeface="Calibri"/>
                      </a:endParaRPr>
                    </a:p>
                    <a:p>
                      <a:pPr marL="0" marR="0" lvl="0" indent="0" algn="l" rtl="0">
                        <a:spcBef>
                          <a:spcPts val="0"/>
                        </a:spcBef>
                        <a:spcAft>
                          <a:spcPts val="0"/>
                        </a:spcAft>
                        <a:buNone/>
                      </a:pPr>
                      <a:br>
                        <a:rPr lang="fr-FR" sz="1050" u="none" strike="noStrike" cap="none">
                          <a:latin typeface="Calibri"/>
                          <a:ea typeface="Calibri"/>
                          <a:cs typeface="Calibri"/>
                          <a:sym typeface="Calibri"/>
                        </a:rPr>
                      </a:br>
                      <a:endParaRPr sz="105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Font typeface="Arial"/>
                        <a:buNone/>
                      </a:pPr>
                      <a:r>
                        <a:rPr lang="fr-FR" sz="1050">
                          <a:latin typeface="Calibri"/>
                          <a:ea typeface="Calibri"/>
                          <a:cs typeface="Calibri"/>
                          <a:sym typeface="Calibri"/>
                        </a:rPr>
                        <a:t>92% le 26 juin</a:t>
                      </a:r>
                      <a:endParaRPr sz="105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dirty="0">
                          <a:latin typeface="Calibri"/>
                          <a:ea typeface="Calibri"/>
                          <a:cs typeface="Calibri"/>
                          <a:sym typeface="Calibri"/>
                        </a:rPr>
                        <a:t>Soutien d’étiage non démarré : sera plus tardif / année moyenne</a:t>
                      </a:r>
                      <a:endParaRPr sz="1050" u="none" strike="noStrike" cap="none" dirty="0">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050" dirty="0">
                          <a:latin typeface="Calibri"/>
                          <a:ea typeface="Calibri"/>
                          <a:cs typeface="Calibri"/>
                          <a:sym typeface="Calibri"/>
                        </a:rPr>
                        <a:t>Niveau de remplissage actuel satisfaisant, et “inespéré” compte tenu contexte hivernal-printanier; Campagne de soutien d’étiage classique sauf conditions météorologiques exceptionnelles durant l’été</a:t>
                      </a:r>
                      <a:endParaRPr sz="1050" dirty="0">
                        <a:latin typeface="Calibri"/>
                        <a:ea typeface="Calibri"/>
                        <a:cs typeface="Calibri"/>
                        <a:sym typeface="Calibri"/>
                      </a:endParaRPr>
                    </a:p>
                    <a:p>
                      <a:pPr marL="0" marR="0" lvl="0" indent="0" algn="l" rtl="0">
                        <a:spcBef>
                          <a:spcPts val="0"/>
                        </a:spcBef>
                        <a:spcAft>
                          <a:spcPts val="0"/>
                        </a:spcAft>
                        <a:buNone/>
                      </a:pPr>
                      <a:r>
                        <a:rPr lang="fr-FR" sz="1050" dirty="0">
                          <a:latin typeface="Calibri"/>
                          <a:ea typeface="Calibri"/>
                          <a:cs typeface="Calibri"/>
                          <a:sym typeface="Calibri"/>
                        </a:rPr>
                        <a:t>reconduction des stratégies de gestion</a:t>
                      </a:r>
                      <a:endParaRPr sz="1050" dirty="0">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
          <p:cNvPicPr preferRelativeResize="0"/>
          <p:nvPr/>
        </p:nvPicPr>
        <p:blipFill rotWithShape="1">
          <a:blip r:embed="rId3">
            <a:alphaModFix/>
          </a:blip>
          <a:srcRect/>
          <a:stretch/>
        </p:blipFill>
        <p:spPr>
          <a:xfrm>
            <a:off x="0" y="-15298"/>
            <a:ext cx="1637141" cy="1362920"/>
          </a:xfrm>
          <a:prstGeom prst="rect">
            <a:avLst/>
          </a:prstGeom>
          <a:noFill/>
          <a:ln>
            <a:noFill/>
          </a:ln>
        </p:spPr>
      </p:pic>
      <p:sp>
        <p:nvSpPr>
          <p:cNvPr id="106" name="Google Shape;106;p2"/>
          <p:cNvSpPr/>
          <p:nvPr/>
        </p:nvSpPr>
        <p:spPr>
          <a:xfrm>
            <a:off x="2126132" y="236026"/>
            <a:ext cx="650351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0" i="0" u="none" strike="noStrike" cap="none">
                <a:solidFill>
                  <a:srgbClr val="0090D9"/>
                </a:solidFill>
                <a:latin typeface="Calibri"/>
                <a:ea typeface="Calibri"/>
                <a:cs typeface="Calibri"/>
                <a:sym typeface="Calibri"/>
              </a:rPr>
              <a:t>Remplissage des barrages réservoirs (ANEB - EPTB)</a:t>
            </a:r>
            <a:endParaRPr/>
          </a:p>
        </p:txBody>
      </p:sp>
      <p:sp>
        <p:nvSpPr>
          <p:cNvPr id="107" name="Google Shape;107;p2"/>
          <p:cNvSpPr/>
          <p:nvPr/>
        </p:nvSpPr>
        <p:spPr>
          <a:xfrm>
            <a:off x="8608320" y="6356520"/>
            <a:ext cx="2741760" cy="363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None/>
            </a:pPr>
            <a:fld id="{00000000-1234-1234-1234-123412341234}" type="slidenum">
              <a:rPr lang="fr-FR" sz="1200" b="0" i="0" u="none" strike="noStrike" cap="none">
                <a:solidFill>
                  <a:srgbClr val="898989"/>
                </a:solidFill>
                <a:latin typeface="Calibri"/>
                <a:ea typeface="Calibri"/>
                <a:cs typeface="Calibri"/>
                <a:sym typeface="Calibri"/>
              </a:rPr>
              <a:t>5</a:t>
            </a:fld>
            <a:endParaRPr sz="1200" b="0" i="0" u="none" strike="noStrike" cap="none">
              <a:solidFill>
                <a:schemeClr val="dk1"/>
              </a:solidFill>
              <a:latin typeface="Arial"/>
              <a:ea typeface="Arial"/>
              <a:cs typeface="Arial"/>
              <a:sym typeface="Arial"/>
            </a:endParaRPr>
          </a:p>
        </p:txBody>
      </p:sp>
      <p:pic>
        <p:nvPicPr>
          <p:cNvPr id="108" name="Google Shape;108;p2"/>
          <p:cNvPicPr preferRelativeResize="0"/>
          <p:nvPr/>
        </p:nvPicPr>
        <p:blipFill rotWithShape="1">
          <a:blip r:embed="rId4">
            <a:alphaModFix/>
          </a:blip>
          <a:srcRect/>
          <a:stretch/>
        </p:blipFill>
        <p:spPr>
          <a:xfrm>
            <a:off x="68737" y="1390607"/>
            <a:ext cx="2057396" cy="802385"/>
          </a:xfrm>
          <a:prstGeom prst="rect">
            <a:avLst/>
          </a:prstGeom>
          <a:noFill/>
          <a:ln>
            <a:noFill/>
          </a:ln>
        </p:spPr>
      </p:pic>
      <p:pic>
        <p:nvPicPr>
          <p:cNvPr id="109" name="Google Shape;109;p2"/>
          <p:cNvPicPr preferRelativeResize="0"/>
          <p:nvPr/>
        </p:nvPicPr>
        <p:blipFill rotWithShape="1">
          <a:blip r:embed="rId5">
            <a:alphaModFix/>
          </a:blip>
          <a:srcRect l="34285" t="28910" r="32653" b="29911"/>
          <a:stretch/>
        </p:blipFill>
        <p:spPr>
          <a:xfrm>
            <a:off x="-93374" y="2245277"/>
            <a:ext cx="3677055" cy="2576223"/>
          </a:xfrm>
          <a:prstGeom prst="rect">
            <a:avLst/>
          </a:prstGeom>
          <a:noFill/>
          <a:ln>
            <a:noFill/>
          </a:ln>
        </p:spPr>
      </p:pic>
      <p:graphicFrame>
        <p:nvGraphicFramePr>
          <p:cNvPr id="110" name="Google Shape;110;p2"/>
          <p:cNvGraphicFramePr/>
          <p:nvPr/>
        </p:nvGraphicFramePr>
        <p:xfrm>
          <a:off x="3583681" y="732997"/>
          <a:ext cx="8446200" cy="5355125"/>
        </p:xfrm>
        <a:graphic>
          <a:graphicData uri="http://schemas.openxmlformats.org/drawingml/2006/table">
            <a:tbl>
              <a:tblPr firstRow="1" bandRow="1">
                <a:noFill/>
              </a:tblPr>
              <a:tblGrid>
                <a:gridCol w="895425">
                  <a:extLst>
                    <a:ext uri="{9D8B030D-6E8A-4147-A177-3AD203B41FA5}">
                      <a16:colId xmlns:a16="http://schemas.microsoft.com/office/drawing/2014/main" val="20000"/>
                    </a:ext>
                  </a:extLst>
                </a:gridCol>
                <a:gridCol w="619900">
                  <a:extLst>
                    <a:ext uri="{9D8B030D-6E8A-4147-A177-3AD203B41FA5}">
                      <a16:colId xmlns:a16="http://schemas.microsoft.com/office/drawing/2014/main" val="20001"/>
                    </a:ext>
                  </a:extLst>
                </a:gridCol>
                <a:gridCol w="1265925">
                  <a:extLst>
                    <a:ext uri="{9D8B030D-6E8A-4147-A177-3AD203B41FA5}">
                      <a16:colId xmlns:a16="http://schemas.microsoft.com/office/drawing/2014/main" val="20002"/>
                    </a:ext>
                  </a:extLst>
                </a:gridCol>
                <a:gridCol w="1461250">
                  <a:extLst>
                    <a:ext uri="{9D8B030D-6E8A-4147-A177-3AD203B41FA5}">
                      <a16:colId xmlns:a16="http://schemas.microsoft.com/office/drawing/2014/main" val="20003"/>
                    </a:ext>
                  </a:extLst>
                </a:gridCol>
                <a:gridCol w="1631575">
                  <a:extLst>
                    <a:ext uri="{9D8B030D-6E8A-4147-A177-3AD203B41FA5}">
                      <a16:colId xmlns:a16="http://schemas.microsoft.com/office/drawing/2014/main" val="20004"/>
                    </a:ext>
                  </a:extLst>
                </a:gridCol>
                <a:gridCol w="2572125">
                  <a:extLst>
                    <a:ext uri="{9D8B030D-6E8A-4147-A177-3AD203B41FA5}">
                      <a16:colId xmlns:a16="http://schemas.microsoft.com/office/drawing/2014/main" val="20005"/>
                    </a:ext>
                  </a:extLst>
                </a:gridCol>
              </a:tblGrid>
              <a:tr h="773075">
                <a:tc>
                  <a:txBody>
                    <a:bodyPr/>
                    <a:lstStyle/>
                    <a:p>
                      <a:pPr marL="0" marR="0" lvl="0" indent="0" algn="ctr" rtl="0">
                        <a:spcBef>
                          <a:spcPts val="0"/>
                        </a:spcBef>
                        <a:spcAft>
                          <a:spcPts val="0"/>
                        </a:spcAft>
                        <a:buNone/>
                      </a:pPr>
                      <a:r>
                        <a:rPr lang="fr-FR" sz="1200" b="1" i="0" u="none" strike="noStrike" cap="none">
                          <a:solidFill>
                            <a:srgbClr val="FFFFFF"/>
                          </a:solidFill>
                          <a:latin typeface="Calibri"/>
                          <a:ea typeface="Calibri"/>
                          <a:cs typeface="Calibri"/>
                          <a:sym typeface="Calibri"/>
                        </a:rPr>
                        <a:t>Ouvrages</a:t>
                      </a:r>
                      <a:endParaRPr sz="12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200" b="1" i="0" u="none" strike="noStrike" cap="none">
                          <a:solidFill>
                            <a:srgbClr val="FFFFFF"/>
                          </a:solidFill>
                          <a:latin typeface="Calibri"/>
                          <a:ea typeface="Calibri"/>
                          <a:cs typeface="Calibri"/>
                          <a:sym typeface="Calibri"/>
                        </a:rPr>
                        <a:t>Vol max Mm</a:t>
                      </a:r>
                      <a:r>
                        <a:rPr lang="fr-FR" sz="1200" b="1" i="0" u="none" strike="noStrike" cap="none" baseline="30000">
                          <a:solidFill>
                            <a:srgbClr val="FFFFFF"/>
                          </a:solidFill>
                          <a:latin typeface="Calibri"/>
                          <a:ea typeface="Calibri"/>
                          <a:cs typeface="Calibri"/>
                          <a:sym typeface="Calibri"/>
                        </a:rPr>
                        <a:t>3</a:t>
                      </a:r>
                      <a:endParaRPr sz="12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200" b="1" i="0" u="none" strike="noStrike" cap="none">
                          <a:solidFill>
                            <a:srgbClr val="FFFFFF"/>
                          </a:solidFill>
                          <a:latin typeface="Calibri"/>
                          <a:ea typeface="Calibri"/>
                          <a:cs typeface="Calibri"/>
                          <a:sym typeface="Calibri"/>
                        </a:rPr>
                        <a:t>Fonction</a:t>
                      </a:r>
                      <a:endParaRPr sz="12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200" b="1" i="0" u="none" strike="noStrike" cap="none">
                          <a:solidFill>
                            <a:srgbClr val="FFFFFF"/>
                          </a:solidFill>
                          <a:latin typeface="Calibri"/>
                          <a:ea typeface="Calibri"/>
                          <a:cs typeface="Calibri"/>
                          <a:sym typeface="Calibri"/>
                        </a:rPr>
                        <a:t>% Remplissage </a:t>
                      </a:r>
                      <a:endParaRPr sz="12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200" b="1" i="0" u="none" strike="noStrike" cap="none">
                          <a:solidFill>
                            <a:schemeClr val="lt1"/>
                          </a:solidFill>
                          <a:latin typeface="Calibri"/>
                          <a:ea typeface="Calibri"/>
                          <a:cs typeface="Calibri"/>
                          <a:sym typeface="Calibri"/>
                        </a:rPr>
                        <a:t>Analyse </a:t>
                      </a:r>
                      <a:endParaRPr sz="1200" b="1" u="none" strike="noStrike" cap="none">
                        <a:solidFill>
                          <a:schemeClr val="lt1"/>
                        </a:solidFill>
                        <a:latin typeface="Calibri"/>
                        <a:ea typeface="Calibri"/>
                        <a:cs typeface="Calibri"/>
                        <a:sym typeface="Calibri"/>
                      </a:endParaRPr>
                    </a:p>
                  </a:txBody>
                  <a:tcPr marL="76200" marR="76200" marT="38100" marB="38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200" b="1" i="0" u="none" strike="noStrike" cap="none">
                          <a:solidFill>
                            <a:schemeClr val="lt1"/>
                          </a:solidFill>
                          <a:latin typeface="Calibri"/>
                          <a:ea typeface="Calibri"/>
                          <a:cs typeface="Calibri"/>
                          <a:sym typeface="Calibri"/>
                        </a:rPr>
                        <a:t>Constat / projection</a:t>
                      </a:r>
                      <a:endParaRPr sz="1200" b="1" u="none" strike="noStrike" cap="none">
                        <a:solidFill>
                          <a:schemeClr val="lt1"/>
                        </a:solidFill>
                        <a:latin typeface="Calibri"/>
                        <a:ea typeface="Calibri"/>
                        <a:cs typeface="Calibri"/>
                        <a:sym typeface="Calibri"/>
                      </a:endParaRPr>
                    </a:p>
                  </a:txBody>
                  <a:tcPr marL="76200" marR="76200" marT="38100" marB="38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2141900">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Barrage de Villerest (Loire)</a:t>
                      </a:r>
                      <a:endParaRPr sz="12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Calibri"/>
                          <a:ea typeface="Calibri"/>
                          <a:cs typeface="Calibri"/>
                          <a:sym typeface="Calibri"/>
                        </a:rPr>
                        <a:t>132 </a:t>
                      </a:r>
                      <a:endParaRPr sz="11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Calibri"/>
                          <a:ea typeface="Calibri"/>
                          <a:cs typeface="Calibri"/>
                          <a:sym typeface="Calibri"/>
                        </a:rPr>
                        <a:t>Écrêtement des crues et soutien d’étiage</a:t>
                      </a:r>
                      <a:endParaRPr sz="1100" b="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100">
                          <a:latin typeface="Calibri"/>
                          <a:ea typeface="Calibri"/>
                          <a:cs typeface="Calibri"/>
                          <a:sym typeface="Calibri"/>
                        </a:rPr>
                        <a:t>100%</a:t>
                      </a:r>
                      <a:endParaRPr sz="1100" b="0" u="none" strike="noStrike" cap="none">
                        <a:solidFill>
                          <a:schemeClr val="dk1"/>
                        </a:solidFill>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100">
                          <a:solidFill>
                            <a:schemeClr val="accent4"/>
                          </a:solidFill>
                          <a:latin typeface="Calibri"/>
                          <a:ea typeface="Calibri"/>
                          <a:cs typeface="Calibri"/>
                          <a:sym typeface="Calibri"/>
                        </a:rPr>
                        <a:t>Remplissage maximum.</a:t>
                      </a:r>
                      <a:endParaRPr sz="1100">
                        <a:solidFill>
                          <a:schemeClr val="accent4"/>
                        </a:solidFill>
                        <a:latin typeface="Calibri"/>
                        <a:ea typeface="Calibri"/>
                        <a:cs typeface="Calibri"/>
                        <a:sym typeface="Calibri"/>
                      </a:endParaRPr>
                    </a:p>
                    <a:p>
                      <a:pPr marL="0" marR="0" lvl="0" indent="0" algn="l" rtl="0">
                        <a:spcBef>
                          <a:spcPts val="0"/>
                        </a:spcBef>
                        <a:spcAft>
                          <a:spcPts val="0"/>
                        </a:spcAft>
                        <a:buNone/>
                      </a:pPr>
                      <a:r>
                        <a:rPr lang="fr-FR" sz="1100">
                          <a:solidFill>
                            <a:schemeClr val="accent4"/>
                          </a:solidFill>
                          <a:latin typeface="Calibri"/>
                          <a:ea typeface="Calibri"/>
                          <a:cs typeface="Calibri"/>
                          <a:sym typeface="Calibri"/>
                        </a:rPr>
                        <a:t>Pas de soutien d’étiage</a:t>
                      </a:r>
                      <a:endParaRPr sz="1100">
                        <a:solidFill>
                          <a:schemeClr val="accent4"/>
                        </a:solidFill>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100">
                          <a:latin typeface="Calibri"/>
                          <a:ea typeface="Calibri"/>
                          <a:cs typeface="Calibri"/>
                          <a:sym typeface="Calibri"/>
                        </a:rPr>
                        <a:t>L’amélioration de la situation hydrologique sur la Loire a permis de relever l’objectif de soutien d’étiage à une valeur supérieur au seuil d’alerte.</a:t>
                      </a:r>
                      <a:endParaRPr sz="1100">
                        <a:latin typeface="Calibri"/>
                        <a:ea typeface="Calibri"/>
                        <a:cs typeface="Calibri"/>
                        <a:sym typeface="Calibri"/>
                      </a:endParaRPr>
                    </a:p>
                    <a:p>
                      <a:pPr marL="0" marR="0" lvl="0" indent="0" algn="l" rtl="0">
                        <a:spcBef>
                          <a:spcPts val="0"/>
                        </a:spcBef>
                        <a:spcAft>
                          <a:spcPts val="0"/>
                        </a:spcAft>
                        <a:buNone/>
                      </a:pPr>
                      <a:r>
                        <a:rPr lang="fr-FR" sz="1100">
                          <a:latin typeface="Calibri"/>
                          <a:ea typeface="Calibri"/>
                          <a:cs typeface="Calibri"/>
                          <a:sym typeface="Calibri"/>
                        </a:rPr>
                        <a:t>Sans dégradation de la situation hydrologique, Villerest pourra soutenir la Loire sans mobilisation de Naussac.</a:t>
                      </a:r>
                      <a:endParaRPr sz="1100">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440150">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Barrage de Naussac (Allier)</a:t>
                      </a:r>
                      <a:br>
                        <a:rPr lang="fr-FR" sz="1200" b="0" i="0" u="none" strike="noStrike" cap="none">
                          <a:solidFill>
                            <a:srgbClr val="000000"/>
                          </a:solidFill>
                          <a:latin typeface="Calibri"/>
                          <a:ea typeface="Calibri"/>
                          <a:cs typeface="Calibri"/>
                          <a:sym typeface="Calibri"/>
                        </a:rPr>
                      </a:br>
                      <a:endParaRPr sz="12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Calibri"/>
                          <a:ea typeface="Calibri"/>
                          <a:cs typeface="Calibri"/>
                          <a:sym typeface="Calibri"/>
                        </a:rPr>
                        <a:t>185 </a:t>
                      </a:r>
                      <a:endParaRPr sz="11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Calibri"/>
                          <a:ea typeface="Calibri"/>
                          <a:cs typeface="Calibri"/>
                          <a:sym typeface="Calibri"/>
                        </a:rPr>
                        <a:t>Soutien d’étiage</a:t>
                      </a:r>
                      <a:endParaRPr sz="110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100">
                          <a:latin typeface="Calibri"/>
                          <a:ea typeface="Calibri"/>
                          <a:cs typeface="Calibri"/>
                          <a:sym typeface="Calibri"/>
                        </a:rPr>
                        <a:t>50%</a:t>
                      </a:r>
                      <a:endParaRPr sz="110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100">
                          <a:latin typeface="Calibri"/>
                          <a:ea typeface="Calibri"/>
                          <a:cs typeface="Calibri"/>
                          <a:sym typeface="Calibri"/>
                        </a:rPr>
                        <a:t>Remplissage historiquement faible.</a:t>
                      </a:r>
                      <a:endParaRPr sz="1100">
                        <a:latin typeface="Calibri"/>
                        <a:ea typeface="Calibri"/>
                        <a:cs typeface="Calibri"/>
                        <a:sym typeface="Calibri"/>
                      </a:endParaRPr>
                    </a:p>
                    <a:p>
                      <a:pPr marL="0" marR="0" lvl="0" indent="0" algn="l" rtl="0">
                        <a:spcBef>
                          <a:spcPts val="0"/>
                        </a:spcBef>
                        <a:spcAft>
                          <a:spcPts val="0"/>
                        </a:spcAft>
                        <a:buNone/>
                      </a:pPr>
                      <a:r>
                        <a:rPr lang="fr-FR" sz="1100">
                          <a:latin typeface="Calibri"/>
                          <a:ea typeface="Calibri"/>
                          <a:cs typeface="Calibri"/>
                          <a:sym typeface="Calibri"/>
                        </a:rPr>
                        <a:t>Soutien d’étiage devrait commencer début juillet.</a:t>
                      </a:r>
                      <a:endParaRPr sz="1100">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100">
                          <a:latin typeface="Calibri"/>
                          <a:ea typeface="Calibri"/>
                          <a:cs typeface="Calibri"/>
                          <a:sym typeface="Calibri"/>
                        </a:rPr>
                        <a:t>Les conditions météorologiques du printemps ont permis de compléter le remplissage de la retenue à 50%. Ce niveau oblige néanmoins à la plus grande prudence dans la gestion de l’ouvrage pour optimiser le remplissage 2024. Les objectifs de soutien d’étiage sont pour l’instant maintenus à leur minimum réglementaire. </a:t>
                      </a:r>
                      <a:endParaRPr sz="11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a:stretch/>
        </p:blipFill>
        <p:spPr>
          <a:xfrm>
            <a:off x="0" y="-15298"/>
            <a:ext cx="1637141" cy="1362920"/>
          </a:xfrm>
          <a:prstGeom prst="rect">
            <a:avLst/>
          </a:prstGeom>
          <a:noFill/>
          <a:ln>
            <a:noFill/>
          </a:ln>
        </p:spPr>
      </p:pic>
      <p:sp>
        <p:nvSpPr>
          <p:cNvPr id="117" name="Google Shape;117;p4"/>
          <p:cNvSpPr/>
          <p:nvPr/>
        </p:nvSpPr>
        <p:spPr>
          <a:xfrm>
            <a:off x="2126132" y="236026"/>
            <a:ext cx="650351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rgbClr val="0090D9"/>
                </a:solidFill>
                <a:latin typeface="Calibri"/>
                <a:ea typeface="Calibri"/>
                <a:cs typeface="Calibri"/>
                <a:sym typeface="Calibri"/>
              </a:rPr>
              <a:t>Remplissage des barrages réservoirs (ANEB - EPTB)</a:t>
            </a:r>
            <a:endParaRPr/>
          </a:p>
        </p:txBody>
      </p:sp>
      <p:sp>
        <p:nvSpPr>
          <p:cNvPr id="118" name="Google Shape;118;p4"/>
          <p:cNvSpPr/>
          <p:nvPr/>
        </p:nvSpPr>
        <p:spPr>
          <a:xfrm>
            <a:off x="8608320" y="6356520"/>
            <a:ext cx="2741760" cy="363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898989"/>
                </a:solidFill>
                <a:latin typeface="Calibri"/>
                <a:ea typeface="Calibri"/>
                <a:cs typeface="Calibri"/>
                <a:sym typeface="Calibri"/>
              </a:rPr>
              <a:t>6</a:t>
            </a:fld>
            <a:endParaRPr sz="1200" b="0" strike="noStrike">
              <a:solidFill>
                <a:schemeClr val="dk1"/>
              </a:solidFill>
              <a:latin typeface="Arial"/>
              <a:ea typeface="Arial"/>
              <a:cs typeface="Arial"/>
              <a:sym typeface="Arial"/>
            </a:endParaRPr>
          </a:p>
        </p:txBody>
      </p:sp>
      <p:graphicFrame>
        <p:nvGraphicFramePr>
          <p:cNvPr id="119" name="Google Shape;119;p4"/>
          <p:cNvGraphicFramePr/>
          <p:nvPr/>
        </p:nvGraphicFramePr>
        <p:xfrm>
          <a:off x="4773182" y="1652125"/>
          <a:ext cx="7313300" cy="3749965"/>
        </p:xfrm>
        <a:graphic>
          <a:graphicData uri="http://schemas.openxmlformats.org/drawingml/2006/table">
            <a:tbl>
              <a:tblPr>
                <a:noFill/>
              </a:tblPr>
              <a:tblGrid>
                <a:gridCol w="749525">
                  <a:extLst>
                    <a:ext uri="{9D8B030D-6E8A-4147-A177-3AD203B41FA5}">
                      <a16:colId xmlns:a16="http://schemas.microsoft.com/office/drawing/2014/main" val="20000"/>
                    </a:ext>
                  </a:extLst>
                </a:gridCol>
                <a:gridCol w="544475">
                  <a:extLst>
                    <a:ext uri="{9D8B030D-6E8A-4147-A177-3AD203B41FA5}">
                      <a16:colId xmlns:a16="http://schemas.microsoft.com/office/drawing/2014/main" val="20001"/>
                    </a:ext>
                  </a:extLst>
                </a:gridCol>
                <a:gridCol w="808725">
                  <a:extLst>
                    <a:ext uri="{9D8B030D-6E8A-4147-A177-3AD203B41FA5}">
                      <a16:colId xmlns:a16="http://schemas.microsoft.com/office/drawing/2014/main" val="20002"/>
                    </a:ext>
                  </a:extLst>
                </a:gridCol>
                <a:gridCol w="1298700">
                  <a:extLst>
                    <a:ext uri="{9D8B030D-6E8A-4147-A177-3AD203B41FA5}">
                      <a16:colId xmlns:a16="http://schemas.microsoft.com/office/drawing/2014/main" val="20003"/>
                    </a:ext>
                  </a:extLst>
                </a:gridCol>
                <a:gridCol w="1611325">
                  <a:extLst>
                    <a:ext uri="{9D8B030D-6E8A-4147-A177-3AD203B41FA5}">
                      <a16:colId xmlns:a16="http://schemas.microsoft.com/office/drawing/2014/main" val="20004"/>
                    </a:ext>
                  </a:extLst>
                </a:gridCol>
                <a:gridCol w="2300550">
                  <a:extLst>
                    <a:ext uri="{9D8B030D-6E8A-4147-A177-3AD203B41FA5}">
                      <a16:colId xmlns:a16="http://schemas.microsoft.com/office/drawing/2014/main" val="20005"/>
                    </a:ext>
                  </a:extLst>
                </a:gridCol>
              </a:tblGrid>
              <a:tr h="474950">
                <a:tc>
                  <a:txBody>
                    <a:bodyPr/>
                    <a:lstStyle/>
                    <a:p>
                      <a:pPr marL="0" marR="0" lvl="0" indent="0" algn="ctr" rtl="0">
                        <a:spcBef>
                          <a:spcPts val="0"/>
                        </a:spcBef>
                        <a:spcAft>
                          <a:spcPts val="0"/>
                        </a:spcAft>
                        <a:buNone/>
                      </a:pPr>
                      <a:r>
                        <a:rPr lang="fr-FR" sz="1200" b="1" i="0" u="none" strike="noStrike" cap="none">
                          <a:solidFill>
                            <a:srgbClr val="FFFFFF"/>
                          </a:solidFill>
                          <a:latin typeface="Calibri"/>
                          <a:ea typeface="Calibri"/>
                          <a:cs typeface="Calibri"/>
                          <a:sym typeface="Calibri"/>
                        </a:rPr>
                        <a:t>Ouvrages</a:t>
                      </a:r>
                      <a:endParaRPr sz="12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200" b="1" i="0" u="none" strike="noStrike" cap="none">
                          <a:solidFill>
                            <a:srgbClr val="FFFFFF"/>
                          </a:solidFill>
                          <a:latin typeface="Calibri"/>
                          <a:ea typeface="Calibri"/>
                          <a:cs typeface="Calibri"/>
                          <a:sym typeface="Calibri"/>
                        </a:rPr>
                        <a:t>Vol max Mm</a:t>
                      </a:r>
                      <a:r>
                        <a:rPr lang="fr-FR" sz="1200" b="1" i="0" u="none" strike="noStrike" cap="none" baseline="30000">
                          <a:solidFill>
                            <a:srgbClr val="FFFFFF"/>
                          </a:solidFill>
                          <a:latin typeface="Calibri"/>
                          <a:ea typeface="Calibri"/>
                          <a:cs typeface="Calibri"/>
                          <a:sym typeface="Calibri"/>
                        </a:rPr>
                        <a:t>3</a:t>
                      </a:r>
                      <a:endParaRPr sz="12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FFFFFF"/>
                        </a:buClr>
                        <a:buSzPts val="1200"/>
                        <a:buFont typeface="Calibri"/>
                        <a:buNone/>
                      </a:pPr>
                      <a:r>
                        <a:rPr lang="fr-FR" sz="1200" b="1" i="0" u="none" strike="noStrike" cap="none">
                          <a:solidFill>
                            <a:srgbClr val="FFFFFF"/>
                          </a:solidFill>
                          <a:latin typeface="Calibri"/>
                          <a:ea typeface="Calibri"/>
                          <a:cs typeface="Calibri"/>
                          <a:sym typeface="Calibri"/>
                        </a:rPr>
                        <a:t>Fonction</a:t>
                      </a:r>
                      <a:endParaRPr sz="12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200" b="1" i="0" u="none" strike="noStrike" cap="none">
                          <a:solidFill>
                            <a:srgbClr val="FFFFFF"/>
                          </a:solidFill>
                          <a:latin typeface="Calibri"/>
                          <a:ea typeface="Calibri"/>
                          <a:cs typeface="Calibri"/>
                          <a:sym typeface="Calibri"/>
                        </a:rPr>
                        <a:t>% Remplissage</a:t>
                      </a:r>
                      <a:endParaRPr sz="12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200" b="1" i="0" u="none" strike="noStrike" cap="none">
                          <a:solidFill>
                            <a:schemeClr val="lt1"/>
                          </a:solidFill>
                          <a:latin typeface="Calibri"/>
                          <a:ea typeface="Calibri"/>
                          <a:cs typeface="Calibri"/>
                          <a:sym typeface="Calibri"/>
                        </a:rPr>
                        <a:t>Analyse</a:t>
                      </a:r>
                      <a:endParaRPr sz="1200" b="1" u="none" strike="noStrike" cap="none">
                        <a:solidFill>
                          <a:schemeClr val="lt1"/>
                        </a:solidFill>
                        <a:latin typeface="Calibri"/>
                        <a:ea typeface="Calibri"/>
                        <a:cs typeface="Calibri"/>
                        <a:sym typeface="Calibri"/>
                      </a:endParaRPr>
                    </a:p>
                  </a:txBody>
                  <a:tcPr marL="76200" marR="76200" marT="38100" marB="38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200" b="1" i="0" u="none" strike="noStrike" cap="none">
                          <a:solidFill>
                            <a:schemeClr val="lt1"/>
                          </a:solidFill>
                          <a:latin typeface="Calibri"/>
                          <a:ea typeface="Calibri"/>
                          <a:cs typeface="Calibri"/>
                          <a:sym typeface="Calibri"/>
                        </a:rPr>
                        <a:t>Constat / projection</a:t>
                      </a:r>
                      <a:endParaRPr sz="1200" b="1" u="none" strike="noStrike" cap="none">
                        <a:solidFill>
                          <a:schemeClr val="lt1"/>
                        </a:solidFill>
                        <a:latin typeface="Calibri"/>
                        <a:ea typeface="Calibri"/>
                        <a:cs typeface="Calibri"/>
                        <a:sym typeface="Calibri"/>
                      </a:endParaRPr>
                    </a:p>
                  </a:txBody>
                  <a:tcPr marL="76200" marR="76200" marT="38100" marB="38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3140375">
                <a:tc>
                  <a:txBody>
                    <a:bodyPr/>
                    <a:lstStyle/>
                    <a:p>
                      <a:pPr marL="0" marR="0" lvl="0" indent="0" algn="l" rtl="0">
                        <a:spcBef>
                          <a:spcPts val="0"/>
                        </a:spcBef>
                        <a:spcAft>
                          <a:spcPts val="0"/>
                        </a:spcAft>
                        <a:buNone/>
                      </a:pPr>
                      <a:endParaRPr sz="1100">
                        <a:latin typeface="Calibri"/>
                        <a:ea typeface="Calibri"/>
                        <a:cs typeface="Calibri"/>
                        <a:sym typeface="Calibri"/>
                      </a:endParaRPr>
                    </a:p>
                    <a:p>
                      <a:pPr marL="0" marR="0" lvl="0" indent="0" algn="l" rtl="0">
                        <a:spcBef>
                          <a:spcPts val="0"/>
                        </a:spcBef>
                        <a:spcAft>
                          <a:spcPts val="0"/>
                        </a:spcAft>
                        <a:buNone/>
                      </a:pPr>
                      <a:endParaRPr sz="1100">
                        <a:latin typeface="Calibri"/>
                        <a:ea typeface="Calibri"/>
                        <a:cs typeface="Calibri"/>
                        <a:sym typeface="Calibri"/>
                      </a:endParaRPr>
                    </a:p>
                    <a:p>
                      <a:pPr marL="0" marR="0" lvl="0" indent="0" algn="l" rtl="0">
                        <a:spcBef>
                          <a:spcPts val="0"/>
                        </a:spcBef>
                        <a:spcAft>
                          <a:spcPts val="0"/>
                        </a:spcAft>
                        <a:buNone/>
                      </a:pPr>
                      <a:endParaRPr sz="1100">
                        <a:latin typeface="Calibri"/>
                        <a:ea typeface="Calibri"/>
                        <a:cs typeface="Calibri"/>
                        <a:sym typeface="Calibri"/>
                      </a:endParaRPr>
                    </a:p>
                    <a:p>
                      <a:pPr marL="0" marR="0" lvl="0" indent="0" algn="l" rtl="0">
                        <a:spcBef>
                          <a:spcPts val="0"/>
                        </a:spcBef>
                        <a:spcAft>
                          <a:spcPts val="0"/>
                        </a:spcAft>
                        <a:buNone/>
                      </a:pPr>
                      <a:endParaRPr sz="1100">
                        <a:latin typeface="Calibri"/>
                        <a:ea typeface="Calibri"/>
                        <a:cs typeface="Calibri"/>
                        <a:sym typeface="Calibri"/>
                      </a:endParaRPr>
                    </a:p>
                    <a:p>
                      <a:pPr marL="0" marR="0" lvl="0" indent="0" algn="l" rtl="0">
                        <a:spcBef>
                          <a:spcPts val="0"/>
                        </a:spcBef>
                        <a:spcAft>
                          <a:spcPts val="0"/>
                        </a:spcAft>
                        <a:buNone/>
                      </a:pPr>
                      <a:endParaRPr sz="1100">
                        <a:latin typeface="Calibri"/>
                        <a:ea typeface="Calibri"/>
                        <a:cs typeface="Calibri"/>
                        <a:sym typeface="Calibri"/>
                      </a:endParaRPr>
                    </a:p>
                    <a:p>
                      <a:pPr marL="0" marR="0" lvl="0" indent="0" algn="l" rtl="0">
                        <a:spcBef>
                          <a:spcPts val="0"/>
                        </a:spcBef>
                        <a:spcAft>
                          <a:spcPts val="0"/>
                        </a:spcAft>
                        <a:buNone/>
                      </a:pPr>
                      <a:endParaRPr sz="1100">
                        <a:latin typeface="Calibri"/>
                        <a:ea typeface="Calibri"/>
                        <a:cs typeface="Calibri"/>
                        <a:sym typeface="Calibri"/>
                      </a:endParaRPr>
                    </a:p>
                    <a:p>
                      <a:pPr marL="0" marR="0" lvl="0" indent="0" algn="l" rtl="0">
                        <a:spcBef>
                          <a:spcPts val="0"/>
                        </a:spcBef>
                        <a:spcAft>
                          <a:spcPts val="0"/>
                        </a:spcAft>
                        <a:buNone/>
                      </a:pPr>
                      <a:r>
                        <a:rPr lang="fr-FR" sz="1100" b="0" i="0" u="none" strike="noStrike" cap="none">
                          <a:solidFill>
                            <a:srgbClr val="000000"/>
                          </a:solidFill>
                          <a:latin typeface="Calibri"/>
                          <a:ea typeface="Calibri"/>
                          <a:cs typeface="Calibri"/>
                          <a:sym typeface="Calibri"/>
                        </a:rPr>
                        <a:t>27 réservoirs en gestion </a:t>
                      </a:r>
                      <a:endParaRPr sz="1800" u="none" strike="noStrike" cap="none">
                        <a:latin typeface="Calibri"/>
                        <a:ea typeface="Calibri"/>
                        <a:cs typeface="Calibri"/>
                        <a:sym typeface="Calibri"/>
                      </a:endParaRPr>
                    </a:p>
                    <a:p>
                      <a:pPr marL="0" marR="0" lvl="0" indent="0" algn="l" rtl="0">
                        <a:spcBef>
                          <a:spcPts val="0"/>
                        </a:spcBef>
                        <a:spcAft>
                          <a:spcPts val="0"/>
                        </a:spcAft>
                        <a:buNone/>
                      </a:pPr>
                      <a:br>
                        <a:rPr lang="fr-FR" sz="1100" b="0" i="0" u="none" strike="noStrike" cap="none">
                          <a:solidFill>
                            <a:srgbClr val="000000"/>
                          </a:solidFill>
                          <a:latin typeface="Calibri"/>
                          <a:ea typeface="Calibri"/>
                          <a:cs typeface="Calibri"/>
                          <a:sym typeface="Calibri"/>
                        </a:rPr>
                      </a:br>
                      <a:br>
                        <a:rPr lang="fr-FR" sz="1100" b="0" i="0" u="none" strike="noStrike" cap="none">
                          <a:solidFill>
                            <a:srgbClr val="000000"/>
                          </a:solidFill>
                          <a:latin typeface="Calibri"/>
                          <a:ea typeface="Calibri"/>
                          <a:cs typeface="Calibri"/>
                          <a:sym typeface="Calibri"/>
                        </a:rPr>
                      </a:br>
                      <a:br>
                        <a:rPr lang="fr-FR" sz="1100" b="0" i="0" u="none" strike="noStrike" cap="none">
                          <a:solidFill>
                            <a:srgbClr val="000000"/>
                          </a:solidFill>
                          <a:latin typeface="Calibri"/>
                          <a:ea typeface="Calibri"/>
                          <a:cs typeface="Calibri"/>
                          <a:sym typeface="Calibri"/>
                        </a:rPr>
                      </a:br>
                      <a:endParaRPr sz="1800" u="none" strike="noStrike" cap="none">
                        <a:latin typeface="Calibri"/>
                        <a:ea typeface="Calibri"/>
                        <a:cs typeface="Calibri"/>
                        <a:sym typeface="Calibri"/>
                      </a:endParaRPr>
                    </a:p>
                  </a:txBody>
                  <a:tcPr marL="38100" marR="38100" marT="22850" marB="228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100">
                        <a:latin typeface="Calibri"/>
                        <a:ea typeface="Calibri"/>
                        <a:cs typeface="Calibri"/>
                        <a:sym typeface="Calibri"/>
                      </a:endParaRPr>
                    </a:p>
                    <a:p>
                      <a:pPr marL="0" marR="0" lvl="0" indent="0" algn="ctr" rtl="0">
                        <a:spcBef>
                          <a:spcPts val="0"/>
                        </a:spcBef>
                        <a:spcAft>
                          <a:spcPts val="0"/>
                        </a:spcAft>
                        <a:buNone/>
                      </a:pPr>
                      <a:endParaRPr sz="1100">
                        <a:latin typeface="Calibri"/>
                        <a:ea typeface="Calibri"/>
                        <a:cs typeface="Calibri"/>
                        <a:sym typeface="Calibri"/>
                      </a:endParaRPr>
                    </a:p>
                    <a:p>
                      <a:pPr marL="0" marR="0" lvl="0" indent="0" algn="ctr" rtl="0">
                        <a:spcBef>
                          <a:spcPts val="0"/>
                        </a:spcBef>
                        <a:spcAft>
                          <a:spcPts val="0"/>
                        </a:spcAft>
                        <a:buNone/>
                      </a:pPr>
                      <a:endParaRPr sz="1100">
                        <a:latin typeface="Calibri"/>
                        <a:ea typeface="Calibri"/>
                        <a:cs typeface="Calibri"/>
                        <a:sym typeface="Calibri"/>
                      </a:endParaRPr>
                    </a:p>
                    <a:p>
                      <a:pPr marL="0" marR="0" lvl="0" indent="0" algn="ctr" rtl="0">
                        <a:spcBef>
                          <a:spcPts val="0"/>
                        </a:spcBef>
                        <a:spcAft>
                          <a:spcPts val="0"/>
                        </a:spcAft>
                        <a:buNone/>
                      </a:pPr>
                      <a:endParaRPr sz="1100">
                        <a:latin typeface="Calibri"/>
                        <a:ea typeface="Calibri"/>
                        <a:cs typeface="Calibri"/>
                        <a:sym typeface="Calibri"/>
                      </a:endParaRPr>
                    </a:p>
                    <a:p>
                      <a:pPr marL="0" marR="0" lvl="0" indent="0" algn="ctr" rtl="0">
                        <a:spcBef>
                          <a:spcPts val="0"/>
                        </a:spcBef>
                        <a:spcAft>
                          <a:spcPts val="0"/>
                        </a:spcAft>
                        <a:buNone/>
                      </a:pPr>
                      <a:endParaRPr sz="1100">
                        <a:latin typeface="Calibri"/>
                        <a:ea typeface="Calibri"/>
                        <a:cs typeface="Calibri"/>
                        <a:sym typeface="Calibri"/>
                      </a:endParaRPr>
                    </a:p>
                    <a:p>
                      <a:pPr marL="0" marR="0" lvl="0" indent="0" algn="ctr" rtl="0">
                        <a:spcBef>
                          <a:spcPts val="0"/>
                        </a:spcBef>
                        <a:spcAft>
                          <a:spcPts val="0"/>
                        </a:spcAft>
                        <a:buNone/>
                      </a:pPr>
                      <a:endParaRPr sz="1100">
                        <a:latin typeface="Calibri"/>
                        <a:ea typeface="Calibri"/>
                        <a:cs typeface="Calibri"/>
                        <a:sym typeface="Calibri"/>
                      </a:endParaRPr>
                    </a:p>
                    <a:p>
                      <a:pPr marL="0" marR="0" lvl="0" indent="0" algn="ctr" rtl="0">
                        <a:spcBef>
                          <a:spcPts val="0"/>
                        </a:spcBef>
                        <a:spcAft>
                          <a:spcPts val="0"/>
                        </a:spcAft>
                        <a:buNone/>
                      </a:pPr>
                      <a:r>
                        <a:rPr lang="fr-FR" sz="1100" b="0" i="0" u="none" strike="noStrike" cap="none">
                          <a:solidFill>
                            <a:srgbClr val="000000"/>
                          </a:solidFill>
                          <a:latin typeface="Calibri"/>
                          <a:ea typeface="Calibri"/>
                          <a:cs typeface="Calibri"/>
                          <a:sym typeface="Calibri"/>
                        </a:rPr>
                        <a:t>87</a:t>
                      </a:r>
                      <a:endParaRPr sz="1800" u="none" strike="noStrike" cap="none">
                        <a:latin typeface="Calibri"/>
                        <a:ea typeface="Calibri"/>
                        <a:cs typeface="Calibri"/>
                        <a:sym typeface="Calibri"/>
                      </a:endParaRPr>
                    </a:p>
                  </a:txBody>
                  <a:tcPr marL="38100" marR="38100" marT="22850" marB="228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100">
                        <a:latin typeface="Calibri"/>
                        <a:ea typeface="Calibri"/>
                        <a:cs typeface="Calibri"/>
                        <a:sym typeface="Calibri"/>
                      </a:endParaRPr>
                    </a:p>
                    <a:p>
                      <a:pPr marL="0" marR="0" lvl="0" indent="0" algn="l" rtl="0">
                        <a:spcBef>
                          <a:spcPts val="0"/>
                        </a:spcBef>
                        <a:spcAft>
                          <a:spcPts val="0"/>
                        </a:spcAft>
                        <a:buNone/>
                      </a:pPr>
                      <a:endParaRPr sz="1100">
                        <a:latin typeface="Calibri"/>
                        <a:ea typeface="Calibri"/>
                        <a:cs typeface="Calibri"/>
                        <a:sym typeface="Calibri"/>
                      </a:endParaRPr>
                    </a:p>
                    <a:p>
                      <a:pPr marL="0" marR="0" lvl="0" indent="0" algn="l" rtl="0">
                        <a:spcBef>
                          <a:spcPts val="0"/>
                        </a:spcBef>
                        <a:spcAft>
                          <a:spcPts val="0"/>
                        </a:spcAft>
                        <a:buNone/>
                      </a:pPr>
                      <a:endParaRPr sz="1100">
                        <a:latin typeface="Calibri"/>
                        <a:ea typeface="Calibri"/>
                        <a:cs typeface="Calibri"/>
                        <a:sym typeface="Calibri"/>
                      </a:endParaRPr>
                    </a:p>
                    <a:p>
                      <a:pPr marL="0" marR="0" lvl="0" indent="0" algn="l" rtl="0">
                        <a:spcBef>
                          <a:spcPts val="0"/>
                        </a:spcBef>
                        <a:spcAft>
                          <a:spcPts val="0"/>
                        </a:spcAft>
                        <a:buNone/>
                      </a:pPr>
                      <a:endParaRPr sz="1100">
                        <a:latin typeface="Calibri"/>
                        <a:ea typeface="Calibri"/>
                        <a:cs typeface="Calibri"/>
                        <a:sym typeface="Calibri"/>
                      </a:endParaRPr>
                    </a:p>
                    <a:p>
                      <a:pPr marL="0" marR="0" lvl="0" indent="0" algn="l" rtl="0">
                        <a:spcBef>
                          <a:spcPts val="0"/>
                        </a:spcBef>
                        <a:spcAft>
                          <a:spcPts val="0"/>
                        </a:spcAft>
                        <a:buNone/>
                      </a:pPr>
                      <a:endParaRPr sz="1100">
                        <a:latin typeface="Calibri"/>
                        <a:ea typeface="Calibri"/>
                        <a:cs typeface="Calibri"/>
                        <a:sym typeface="Calibri"/>
                      </a:endParaRPr>
                    </a:p>
                    <a:p>
                      <a:pPr marL="0" marR="0" lvl="0" indent="0" algn="l" rtl="0">
                        <a:spcBef>
                          <a:spcPts val="0"/>
                        </a:spcBef>
                        <a:spcAft>
                          <a:spcPts val="0"/>
                        </a:spcAft>
                        <a:buNone/>
                      </a:pPr>
                      <a:r>
                        <a:rPr lang="fr-FR" sz="1100" b="0" i="0" u="none" strike="noStrike" cap="none">
                          <a:solidFill>
                            <a:srgbClr val="000000"/>
                          </a:solidFill>
                          <a:latin typeface="Calibri"/>
                          <a:ea typeface="Calibri"/>
                          <a:cs typeface="Calibri"/>
                          <a:sym typeface="Calibri"/>
                        </a:rPr>
                        <a:t>Soutien d’étiage et multi-usages</a:t>
                      </a:r>
                      <a:endParaRPr sz="1800" u="none" strike="noStrike" cap="none">
                        <a:latin typeface="Calibri"/>
                        <a:ea typeface="Calibri"/>
                        <a:cs typeface="Calibri"/>
                        <a:sym typeface="Calibri"/>
                      </a:endParaRPr>
                    </a:p>
                  </a:txBody>
                  <a:tcPr marL="38100" marR="38100" marT="22850" marB="228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300">
                          <a:latin typeface="Calibri"/>
                          <a:ea typeface="Calibri"/>
                          <a:cs typeface="Calibri"/>
                          <a:sym typeface="Calibri"/>
                        </a:rPr>
                        <a:t>Global : 92 %</a:t>
                      </a:r>
                      <a:endParaRPr sz="1300">
                        <a:latin typeface="Calibri"/>
                        <a:ea typeface="Calibri"/>
                        <a:cs typeface="Calibri"/>
                        <a:sym typeface="Calibri"/>
                      </a:endParaRPr>
                    </a:p>
                    <a:p>
                      <a:pPr marL="0" marR="0" lvl="0" indent="0" algn="l" rtl="0">
                        <a:spcBef>
                          <a:spcPts val="0"/>
                        </a:spcBef>
                        <a:spcAft>
                          <a:spcPts val="0"/>
                        </a:spcAft>
                        <a:buNone/>
                      </a:pPr>
                      <a:r>
                        <a:rPr lang="fr-FR" sz="1200">
                          <a:latin typeface="Calibri"/>
                          <a:ea typeface="Calibri"/>
                          <a:cs typeface="Calibri"/>
                          <a:sym typeface="Calibri"/>
                        </a:rPr>
                        <a:t>mais disparités entre sous-bassins :</a:t>
                      </a:r>
                      <a:endParaRPr sz="1200">
                        <a:latin typeface="Calibri"/>
                        <a:ea typeface="Calibri"/>
                        <a:cs typeface="Calibri"/>
                        <a:sym typeface="Calibri"/>
                      </a:endParaRPr>
                    </a:p>
                    <a:p>
                      <a:pPr marL="0" marR="0" lvl="0" indent="0" algn="l" rtl="0">
                        <a:spcBef>
                          <a:spcPts val="0"/>
                        </a:spcBef>
                        <a:spcAft>
                          <a:spcPts val="0"/>
                        </a:spcAft>
                        <a:buNone/>
                      </a:pPr>
                      <a:endParaRPr sz="1200">
                        <a:latin typeface="Calibri"/>
                        <a:ea typeface="Calibri"/>
                        <a:cs typeface="Calibri"/>
                        <a:sym typeface="Calibri"/>
                      </a:endParaRPr>
                    </a:p>
                    <a:p>
                      <a:pPr marL="0" marR="0" lvl="0" indent="0" algn="l" rtl="0">
                        <a:spcBef>
                          <a:spcPts val="0"/>
                        </a:spcBef>
                        <a:spcAft>
                          <a:spcPts val="0"/>
                        </a:spcAft>
                        <a:buNone/>
                      </a:pPr>
                      <a:r>
                        <a:rPr lang="fr-FR" sz="1200">
                          <a:latin typeface="Calibri"/>
                          <a:ea typeface="Calibri"/>
                          <a:cs typeface="Calibri"/>
                          <a:sym typeface="Calibri"/>
                        </a:rPr>
                        <a:t>-59% sur Midour gersois</a:t>
                      </a:r>
                      <a:endParaRPr sz="1200">
                        <a:latin typeface="Calibri"/>
                        <a:ea typeface="Calibri"/>
                        <a:cs typeface="Calibri"/>
                        <a:sym typeface="Calibri"/>
                      </a:endParaRPr>
                    </a:p>
                    <a:p>
                      <a:pPr marL="0" marR="0" lvl="0" indent="0" algn="l" rtl="0">
                        <a:spcBef>
                          <a:spcPts val="0"/>
                        </a:spcBef>
                        <a:spcAft>
                          <a:spcPts val="0"/>
                        </a:spcAft>
                        <a:buNone/>
                      </a:pPr>
                      <a:endParaRPr sz="1200">
                        <a:latin typeface="Calibri"/>
                        <a:ea typeface="Calibri"/>
                        <a:cs typeface="Calibri"/>
                        <a:sym typeface="Calibri"/>
                      </a:endParaRPr>
                    </a:p>
                    <a:p>
                      <a:pPr marL="0" marR="0" lvl="0" indent="0" algn="l" rtl="0">
                        <a:spcBef>
                          <a:spcPts val="0"/>
                        </a:spcBef>
                        <a:spcAft>
                          <a:spcPts val="0"/>
                        </a:spcAft>
                        <a:buNone/>
                      </a:pPr>
                      <a:r>
                        <a:rPr lang="fr-FR" sz="1200">
                          <a:latin typeface="Calibri"/>
                          <a:ea typeface="Calibri"/>
                          <a:cs typeface="Calibri"/>
                          <a:sym typeface="Calibri"/>
                        </a:rPr>
                        <a:t>-85% sur Adour et Midou landais</a:t>
                      </a:r>
                      <a:endParaRPr sz="1200">
                        <a:latin typeface="Calibri"/>
                        <a:ea typeface="Calibri"/>
                        <a:cs typeface="Calibri"/>
                        <a:sym typeface="Calibri"/>
                      </a:endParaRPr>
                    </a:p>
                    <a:p>
                      <a:pPr marL="0" marR="0" lvl="0" indent="0" algn="l" rtl="0">
                        <a:spcBef>
                          <a:spcPts val="0"/>
                        </a:spcBef>
                        <a:spcAft>
                          <a:spcPts val="0"/>
                        </a:spcAft>
                        <a:buNone/>
                      </a:pPr>
                      <a:endParaRPr sz="1200">
                        <a:latin typeface="Calibri"/>
                        <a:ea typeface="Calibri"/>
                        <a:cs typeface="Calibri"/>
                        <a:sym typeface="Calibri"/>
                      </a:endParaRPr>
                    </a:p>
                    <a:p>
                      <a:pPr marL="0" marR="0" lvl="0" indent="0" algn="l" rtl="0">
                        <a:spcBef>
                          <a:spcPts val="0"/>
                        </a:spcBef>
                        <a:spcAft>
                          <a:spcPts val="0"/>
                        </a:spcAft>
                        <a:buNone/>
                      </a:pPr>
                      <a:r>
                        <a:rPr lang="fr-FR" sz="1200">
                          <a:latin typeface="Calibri"/>
                          <a:ea typeface="Calibri"/>
                          <a:cs typeface="Calibri"/>
                          <a:sym typeface="Calibri"/>
                        </a:rPr>
                        <a:t>-100 % sur les autres bassins</a:t>
                      </a:r>
                      <a:endParaRPr sz="1200">
                        <a:latin typeface="Calibri"/>
                        <a:ea typeface="Calibri"/>
                        <a:cs typeface="Calibri"/>
                        <a:sym typeface="Calibri"/>
                      </a:endParaRPr>
                    </a:p>
                  </a:txBody>
                  <a:tcPr marL="90000" marR="38100" marT="22850" marB="228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300">
                          <a:latin typeface="Calibri"/>
                          <a:ea typeface="Calibri"/>
                          <a:cs typeface="Calibri"/>
                          <a:sym typeface="Calibri"/>
                        </a:rPr>
                        <a:t>Nette progression des remplissages suite aux précipitations de mai-juin, de +10 à 25%</a:t>
                      </a:r>
                      <a:endParaRPr sz="1300">
                        <a:latin typeface="Calibri"/>
                        <a:ea typeface="Calibri"/>
                        <a:cs typeface="Calibri"/>
                        <a:sym typeface="Calibri"/>
                      </a:endParaRPr>
                    </a:p>
                    <a:p>
                      <a:pPr marL="0" marR="0" lvl="0" indent="0" algn="l" rtl="0">
                        <a:spcBef>
                          <a:spcPts val="0"/>
                        </a:spcBef>
                        <a:spcAft>
                          <a:spcPts val="0"/>
                        </a:spcAft>
                        <a:buNone/>
                      </a:pPr>
                      <a:r>
                        <a:rPr lang="fr-FR" sz="1300">
                          <a:latin typeface="Calibri"/>
                          <a:ea typeface="Calibri"/>
                          <a:cs typeface="Calibri"/>
                          <a:sym typeface="Calibri"/>
                        </a:rPr>
                        <a:t>recharge partielle des nappes superficielles.</a:t>
                      </a:r>
                      <a:endParaRPr sz="1300">
                        <a:latin typeface="Calibri"/>
                        <a:ea typeface="Calibri"/>
                        <a:cs typeface="Calibri"/>
                        <a:sym typeface="Calibri"/>
                      </a:endParaRPr>
                    </a:p>
                  </a:txBody>
                  <a:tcPr marL="38100" marR="38100" marT="22850" marB="228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300">
                          <a:latin typeface="Calibri"/>
                          <a:ea typeface="Calibri"/>
                          <a:cs typeface="Calibri"/>
                          <a:sym typeface="Calibri"/>
                        </a:rPr>
                        <a:t>2ème série de commissions de gestion organisées début juin:</a:t>
                      </a:r>
                      <a:endParaRPr sz="1300">
                        <a:latin typeface="Calibri"/>
                        <a:ea typeface="Calibri"/>
                        <a:cs typeface="Calibri"/>
                        <a:sym typeface="Calibri"/>
                      </a:endParaRPr>
                    </a:p>
                    <a:p>
                      <a:pPr marL="0" marR="0" lvl="0" indent="0" algn="l" rtl="0">
                        <a:spcBef>
                          <a:spcPts val="0"/>
                        </a:spcBef>
                        <a:spcAft>
                          <a:spcPts val="0"/>
                        </a:spcAft>
                        <a:buNone/>
                      </a:pPr>
                      <a:r>
                        <a:rPr lang="fr-FR" sz="1300">
                          <a:latin typeface="Calibri"/>
                          <a:ea typeface="Calibri"/>
                          <a:cs typeface="Calibri"/>
                          <a:sym typeface="Calibri"/>
                        </a:rPr>
                        <a:t>-“aléas climatiques” =&gt; forte hétérogénéité des dates de semis</a:t>
                      </a:r>
                      <a:endParaRPr sz="1300">
                        <a:latin typeface="Calibri"/>
                        <a:ea typeface="Calibri"/>
                        <a:cs typeface="Calibri"/>
                        <a:sym typeface="Calibri"/>
                      </a:endParaRPr>
                    </a:p>
                    <a:p>
                      <a:pPr marL="0" marR="0" lvl="0" indent="0" algn="l" rtl="0">
                        <a:spcBef>
                          <a:spcPts val="0"/>
                        </a:spcBef>
                        <a:spcAft>
                          <a:spcPts val="0"/>
                        </a:spcAft>
                        <a:buNone/>
                      </a:pPr>
                      <a:r>
                        <a:rPr lang="fr-FR" sz="1300">
                          <a:latin typeface="Calibri"/>
                          <a:ea typeface="Calibri"/>
                          <a:cs typeface="Calibri"/>
                          <a:sym typeface="Calibri"/>
                        </a:rPr>
                        <a:t>-temporisation pour démarrages des prélèvements</a:t>
                      </a:r>
                      <a:endParaRPr sz="1300">
                        <a:latin typeface="Calibri"/>
                        <a:ea typeface="Calibri"/>
                        <a:cs typeface="Calibri"/>
                        <a:sym typeface="Calibri"/>
                      </a:endParaRPr>
                    </a:p>
                    <a:p>
                      <a:pPr marL="0" marR="0" lvl="0" indent="0" algn="l" rtl="0">
                        <a:spcBef>
                          <a:spcPts val="0"/>
                        </a:spcBef>
                        <a:spcAft>
                          <a:spcPts val="0"/>
                        </a:spcAft>
                        <a:buNone/>
                      </a:pPr>
                      <a:r>
                        <a:rPr lang="fr-FR" sz="1300">
                          <a:latin typeface="Calibri"/>
                          <a:ea typeface="Calibri"/>
                          <a:cs typeface="Calibri"/>
                          <a:sym typeface="Calibri"/>
                        </a:rPr>
                        <a:t>- reprise schémas d’organisation volontaires en tours d’eau, pour mise en oeuvre si tension sur les ressources, et désormais intégrés dans l’ACI avec les 4 niveaux de gravité.</a:t>
                      </a:r>
                      <a:endParaRPr sz="1300">
                        <a:latin typeface="Calibri"/>
                        <a:ea typeface="Calibri"/>
                        <a:cs typeface="Calibri"/>
                        <a:sym typeface="Calibri"/>
                      </a:endParaRPr>
                    </a:p>
                    <a:p>
                      <a:pPr marL="0" marR="0" lvl="0" indent="0" algn="l" rtl="0">
                        <a:spcBef>
                          <a:spcPts val="0"/>
                        </a:spcBef>
                        <a:spcAft>
                          <a:spcPts val="0"/>
                        </a:spcAft>
                        <a:buNone/>
                      </a:pPr>
                      <a:r>
                        <a:rPr lang="fr-FR" sz="1300">
                          <a:solidFill>
                            <a:srgbClr val="FF0000"/>
                          </a:solidFill>
                          <a:latin typeface="Calibri"/>
                          <a:ea typeface="Calibri"/>
                          <a:cs typeface="Calibri"/>
                          <a:sym typeface="Calibri"/>
                        </a:rPr>
                        <a:t>Organisation spécifique sur Midour gersois</a:t>
                      </a:r>
                      <a:endParaRPr sz="1300">
                        <a:solidFill>
                          <a:srgbClr val="FF0000"/>
                        </a:solidFill>
                        <a:latin typeface="Calibri"/>
                        <a:ea typeface="Calibri"/>
                        <a:cs typeface="Calibri"/>
                        <a:sym typeface="Calibri"/>
                      </a:endParaRPr>
                    </a:p>
                  </a:txBody>
                  <a:tcPr marL="38100" marR="38100" marT="22850" marB="228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20" name="Google Shape;120;p4"/>
          <p:cNvSpPr/>
          <p:nvPr/>
        </p:nvSpPr>
        <p:spPr>
          <a:xfrm>
            <a:off x="4630298" y="100187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22" name="Google Shape;122;p4"/>
          <p:cNvPicPr preferRelativeResize="0"/>
          <p:nvPr/>
        </p:nvPicPr>
        <p:blipFill>
          <a:blip r:embed="rId4">
            <a:alphaModFix/>
          </a:blip>
          <a:stretch>
            <a:fillRect/>
          </a:stretch>
        </p:blipFill>
        <p:spPr>
          <a:xfrm>
            <a:off x="144525" y="1271425"/>
            <a:ext cx="3463130" cy="818175"/>
          </a:xfrm>
          <a:prstGeom prst="rect">
            <a:avLst/>
          </a:prstGeom>
          <a:noFill/>
          <a:ln>
            <a:noFill/>
          </a:ln>
        </p:spPr>
      </p:pic>
      <p:pic>
        <p:nvPicPr>
          <p:cNvPr id="123" name="Google Shape;123;p4"/>
          <p:cNvPicPr preferRelativeResize="0"/>
          <p:nvPr/>
        </p:nvPicPr>
        <p:blipFill>
          <a:blip r:embed="rId5">
            <a:alphaModFix/>
          </a:blip>
          <a:stretch>
            <a:fillRect/>
          </a:stretch>
        </p:blipFill>
        <p:spPr>
          <a:xfrm>
            <a:off x="-13475" y="2032350"/>
            <a:ext cx="4722625" cy="3428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3"/>
          <p:cNvPicPr preferRelativeResize="0"/>
          <p:nvPr/>
        </p:nvPicPr>
        <p:blipFill rotWithShape="1">
          <a:blip r:embed="rId3">
            <a:alphaModFix/>
          </a:blip>
          <a:srcRect t="11536" b="15122"/>
          <a:stretch/>
        </p:blipFill>
        <p:spPr>
          <a:xfrm>
            <a:off x="463869" y="1347145"/>
            <a:ext cx="1508770" cy="1305848"/>
          </a:xfrm>
          <a:prstGeom prst="rect">
            <a:avLst/>
          </a:prstGeom>
          <a:noFill/>
          <a:ln>
            <a:noFill/>
          </a:ln>
        </p:spPr>
      </p:pic>
      <p:pic>
        <p:nvPicPr>
          <p:cNvPr id="129" name="Google Shape;129;p3"/>
          <p:cNvPicPr preferRelativeResize="0"/>
          <p:nvPr/>
        </p:nvPicPr>
        <p:blipFill rotWithShape="1">
          <a:blip r:embed="rId4">
            <a:alphaModFix/>
          </a:blip>
          <a:srcRect/>
          <a:stretch/>
        </p:blipFill>
        <p:spPr>
          <a:xfrm>
            <a:off x="0" y="-15298"/>
            <a:ext cx="1637141" cy="1362920"/>
          </a:xfrm>
          <a:prstGeom prst="rect">
            <a:avLst/>
          </a:prstGeom>
          <a:noFill/>
          <a:ln>
            <a:noFill/>
          </a:ln>
        </p:spPr>
      </p:pic>
      <p:sp>
        <p:nvSpPr>
          <p:cNvPr id="130" name="Google Shape;130;p3"/>
          <p:cNvSpPr/>
          <p:nvPr/>
        </p:nvSpPr>
        <p:spPr>
          <a:xfrm>
            <a:off x="2126132" y="236026"/>
            <a:ext cx="650351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rgbClr val="0090D9"/>
                </a:solidFill>
                <a:latin typeface="Calibri"/>
                <a:ea typeface="Calibri"/>
                <a:cs typeface="Calibri"/>
                <a:sym typeface="Calibri"/>
              </a:rPr>
              <a:t>Remplissage des barrages réservoirs (ANEB - EPTB)</a:t>
            </a:r>
            <a:endParaRPr/>
          </a:p>
        </p:txBody>
      </p:sp>
      <p:sp>
        <p:nvSpPr>
          <p:cNvPr id="131" name="Google Shape;131;p3"/>
          <p:cNvSpPr/>
          <p:nvPr/>
        </p:nvSpPr>
        <p:spPr>
          <a:xfrm>
            <a:off x="8608320" y="6356520"/>
            <a:ext cx="2741760" cy="363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898989"/>
                </a:solidFill>
                <a:latin typeface="Calibri"/>
                <a:ea typeface="Calibri"/>
                <a:cs typeface="Calibri"/>
                <a:sym typeface="Calibri"/>
              </a:rPr>
              <a:t>7</a:t>
            </a:fld>
            <a:endParaRPr sz="1200" b="0" strike="noStrike">
              <a:solidFill>
                <a:schemeClr val="dk1"/>
              </a:solidFill>
              <a:latin typeface="Arial"/>
              <a:ea typeface="Arial"/>
              <a:cs typeface="Arial"/>
              <a:sym typeface="Arial"/>
            </a:endParaRPr>
          </a:p>
        </p:txBody>
      </p:sp>
      <p:pic>
        <p:nvPicPr>
          <p:cNvPr id="132" name="Google Shape;132;p3"/>
          <p:cNvPicPr preferRelativeResize="0"/>
          <p:nvPr/>
        </p:nvPicPr>
        <p:blipFill rotWithShape="1">
          <a:blip r:embed="rId5">
            <a:alphaModFix/>
          </a:blip>
          <a:srcRect l="4688" t="5361" r="2442" b="2995"/>
          <a:stretch/>
        </p:blipFill>
        <p:spPr>
          <a:xfrm>
            <a:off x="305626" y="3079859"/>
            <a:ext cx="5341030" cy="3276661"/>
          </a:xfrm>
          <a:prstGeom prst="rect">
            <a:avLst/>
          </a:prstGeom>
          <a:noFill/>
          <a:ln>
            <a:noFill/>
          </a:ln>
        </p:spPr>
      </p:pic>
      <p:graphicFrame>
        <p:nvGraphicFramePr>
          <p:cNvPr id="133" name="Google Shape;133;p3"/>
          <p:cNvGraphicFramePr/>
          <p:nvPr/>
        </p:nvGraphicFramePr>
        <p:xfrm>
          <a:off x="4899327" y="996950"/>
          <a:ext cx="7201900" cy="2950175"/>
        </p:xfrm>
        <a:graphic>
          <a:graphicData uri="http://schemas.openxmlformats.org/drawingml/2006/table">
            <a:tbl>
              <a:tblPr>
                <a:noFill/>
              </a:tblPr>
              <a:tblGrid>
                <a:gridCol w="916325">
                  <a:extLst>
                    <a:ext uri="{9D8B030D-6E8A-4147-A177-3AD203B41FA5}">
                      <a16:colId xmlns:a16="http://schemas.microsoft.com/office/drawing/2014/main" val="20000"/>
                    </a:ext>
                  </a:extLst>
                </a:gridCol>
                <a:gridCol w="775350">
                  <a:extLst>
                    <a:ext uri="{9D8B030D-6E8A-4147-A177-3AD203B41FA5}">
                      <a16:colId xmlns:a16="http://schemas.microsoft.com/office/drawing/2014/main" val="20001"/>
                    </a:ext>
                  </a:extLst>
                </a:gridCol>
                <a:gridCol w="956600">
                  <a:extLst>
                    <a:ext uri="{9D8B030D-6E8A-4147-A177-3AD203B41FA5}">
                      <a16:colId xmlns:a16="http://schemas.microsoft.com/office/drawing/2014/main" val="20002"/>
                    </a:ext>
                  </a:extLst>
                </a:gridCol>
                <a:gridCol w="934925">
                  <a:extLst>
                    <a:ext uri="{9D8B030D-6E8A-4147-A177-3AD203B41FA5}">
                      <a16:colId xmlns:a16="http://schemas.microsoft.com/office/drawing/2014/main" val="20003"/>
                    </a:ext>
                  </a:extLst>
                </a:gridCol>
                <a:gridCol w="1511975">
                  <a:extLst>
                    <a:ext uri="{9D8B030D-6E8A-4147-A177-3AD203B41FA5}">
                      <a16:colId xmlns:a16="http://schemas.microsoft.com/office/drawing/2014/main" val="20004"/>
                    </a:ext>
                  </a:extLst>
                </a:gridCol>
                <a:gridCol w="2106725">
                  <a:extLst>
                    <a:ext uri="{9D8B030D-6E8A-4147-A177-3AD203B41FA5}">
                      <a16:colId xmlns:a16="http://schemas.microsoft.com/office/drawing/2014/main" val="20005"/>
                    </a:ext>
                  </a:extLst>
                </a:gridCol>
              </a:tblGrid>
              <a:tr h="740850">
                <a:tc>
                  <a:txBody>
                    <a:bodyPr/>
                    <a:lstStyle/>
                    <a:p>
                      <a:pPr marL="0" marR="0" lvl="0" indent="0" algn="ctr" rtl="0">
                        <a:spcBef>
                          <a:spcPts val="0"/>
                        </a:spcBef>
                        <a:spcAft>
                          <a:spcPts val="0"/>
                        </a:spcAft>
                        <a:buNone/>
                      </a:pPr>
                      <a:r>
                        <a:rPr lang="fr-FR" sz="1200" b="1" i="0" u="none" strike="noStrike" cap="none">
                          <a:solidFill>
                            <a:srgbClr val="FFFFFF"/>
                          </a:solidFill>
                          <a:latin typeface="Calibri"/>
                          <a:ea typeface="Calibri"/>
                          <a:cs typeface="Calibri"/>
                          <a:sym typeface="Calibri"/>
                        </a:rPr>
                        <a:t>Ouvrages</a:t>
                      </a:r>
                      <a:endParaRPr sz="12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200" b="1" i="0" u="none" strike="noStrike" cap="none">
                          <a:solidFill>
                            <a:srgbClr val="FFFFFF"/>
                          </a:solidFill>
                          <a:latin typeface="Calibri"/>
                          <a:ea typeface="Calibri"/>
                          <a:cs typeface="Calibri"/>
                          <a:sym typeface="Calibri"/>
                        </a:rPr>
                        <a:t>Vol max Mm</a:t>
                      </a:r>
                      <a:r>
                        <a:rPr lang="fr-FR" sz="1200" b="1" i="0" u="none" strike="noStrike" cap="none" baseline="30000">
                          <a:solidFill>
                            <a:srgbClr val="FFFFFF"/>
                          </a:solidFill>
                          <a:latin typeface="Calibri"/>
                          <a:ea typeface="Calibri"/>
                          <a:cs typeface="Calibri"/>
                          <a:sym typeface="Calibri"/>
                        </a:rPr>
                        <a:t>3</a:t>
                      </a:r>
                      <a:endParaRPr sz="12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200" b="1" i="0" u="none" strike="noStrike" cap="none">
                          <a:solidFill>
                            <a:srgbClr val="FFFFFF"/>
                          </a:solidFill>
                          <a:latin typeface="Calibri"/>
                          <a:ea typeface="Calibri"/>
                          <a:cs typeface="Calibri"/>
                          <a:sym typeface="Calibri"/>
                        </a:rPr>
                        <a:t>Fonction</a:t>
                      </a:r>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FFFFFF"/>
                        </a:buClr>
                        <a:buSzPts val="1200"/>
                        <a:buFont typeface="Calibri"/>
                        <a:buNone/>
                      </a:pPr>
                      <a:r>
                        <a:rPr lang="fr-FR" sz="1200" b="1" i="0" u="none" strike="noStrike" cap="none">
                          <a:solidFill>
                            <a:srgbClr val="FFFFFF"/>
                          </a:solidFill>
                          <a:latin typeface="Calibri"/>
                          <a:ea typeface="Calibri"/>
                          <a:cs typeface="Calibri"/>
                          <a:sym typeface="Calibri"/>
                        </a:rPr>
                        <a:t>% Remplissage</a:t>
                      </a:r>
                      <a:endParaRPr sz="12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200" b="1" i="0" u="none" strike="noStrike" cap="none">
                          <a:solidFill>
                            <a:schemeClr val="lt1"/>
                          </a:solidFill>
                          <a:latin typeface="Calibri"/>
                          <a:ea typeface="Calibri"/>
                          <a:cs typeface="Calibri"/>
                          <a:sym typeface="Calibri"/>
                        </a:rPr>
                        <a:t>Analyse </a:t>
                      </a:r>
                      <a:endParaRPr sz="1200" b="1" u="none" strike="noStrike" cap="none">
                        <a:solidFill>
                          <a:schemeClr val="lt1"/>
                        </a:solidFill>
                        <a:latin typeface="Calibri"/>
                        <a:ea typeface="Calibri"/>
                        <a:cs typeface="Calibri"/>
                        <a:sym typeface="Calibri"/>
                      </a:endParaRPr>
                    </a:p>
                  </a:txBody>
                  <a:tcPr marL="76200" marR="76200" marT="38100" marB="38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fr-FR" sz="1200" b="1" i="0" u="none" strike="noStrike" cap="none">
                          <a:solidFill>
                            <a:schemeClr val="lt1"/>
                          </a:solidFill>
                          <a:latin typeface="Calibri"/>
                          <a:ea typeface="Calibri"/>
                          <a:cs typeface="Calibri"/>
                          <a:sym typeface="Calibri"/>
                        </a:rPr>
                        <a:t>Constat / projection</a:t>
                      </a:r>
                      <a:endParaRPr sz="1200" b="1" u="none" strike="noStrike" cap="none">
                        <a:solidFill>
                          <a:schemeClr val="lt1"/>
                        </a:solidFill>
                        <a:latin typeface="Calibri"/>
                        <a:ea typeface="Calibri"/>
                        <a:cs typeface="Calibri"/>
                        <a:sym typeface="Calibri"/>
                      </a:endParaRPr>
                    </a:p>
                  </a:txBody>
                  <a:tcPr marL="76200" marR="76200" marT="38100" marB="38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1120250">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Barrage de Lavaud </a:t>
                      </a:r>
                      <a:endParaRPr sz="12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Calibri"/>
                          <a:ea typeface="Calibri"/>
                          <a:cs typeface="Calibri"/>
                          <a:sym typeface="Calibri"/>
                        </a:rPr>
                        <a:t>10</a:t>
                      </a:r>
                      <a:endParaRPr sz="180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Calibri"/>
                          <a:ea typeface="Calibri"/>
                          <a:cs typeface="Calibri"/>
                          <a:sym typeface="Calibri"/>
                        </a:rPr>
                        <a:t>Soutien d’étiage</a:t>
                      </a:r>
                      <a:endParaRPr sz="180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a:latin typeface="Calibri"/>
                          <a:ea typeface="Calibri"/>
                          <a:cs typeface="Calibri"/>
                          <a:sym typeface="Calibri"/>
                        </a:rPr>
                        <a:t>88%</a:t>
                      </a:r>
                      <a:endParaRPr sz="120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a:solidFill>
                            <a:schemeClr val="dk1"/>
                          </a:solidFill>
                          <a:latin typeface="Calibri"/>
                          <a:ea typeface="Calibri"/>
                          <a:cs typeface="Calibri"/>
                          <a:sym typeface="Calibri"/>
                        </a:rPr>
                        <a:t>Niveau de remplissage quasi-normal.</a:t>
                      </a:r>
                      <a:endParaRPr sz="1200" u="none" strike="noStrike" cap="none">
                        <a:solidFill>
                          <a:srgbClr val="7F6000"/>
                        </a:solidFill>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lvl="0" indent="0" algn="l" rtl="0">
                        <a:spcBef>
                          <a:spcPts val="0"/>
                        </a:spcBef>
                        <a:spcAft>
                          <a:spcPts val="0"/>
                        </a:spcAft>
                        <a:buClr>
                          <a:schemeClr val="dk1"/>
                        </a:buClr>
                        <a:buFont typeface="Arial"/>
                        <a:buNone/>
                      </a:pPr>
                      <a:r>
                        <a:rPr lang="fr-FR" sz="1200">
                          <a:solidFill>
                            <a:schemeClr val="dk1"/>
                          </a:solidFill>
                          <a:latin typeface="Calibri"/>
                          <a:ea typeface="Calibri"/>
                          <a:cs typeface="Calibri"/>
                          <a:sym typeface="Calibri"/>
                        </a:rPr>
                        <a:t>Campagne de soutien d’étiage classique sauf conditions météorologiques exceptionnelles durant l’été</a:t>
                      </a:r>
                      <a:endParaRPr sz="120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089075">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Barrage de Mas Chaban</a:t>
                      </a:r>
                      <a:endParaRPr sz="1200" u="none" strike="noStrike" cap="none">
                        <a:latin typeface="Calibri"/>
                        <a:ea typeface="Calibri"/>
                        <a:cs typeface="Calibri"/>
                        <a:sym typeface="Calibri"/>
                      </a:endParaRPr>
                    </a:p>
                  </a:txBody>
                  <a:tcPr marL="60950" marR="60950" marT="30475" marB="30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Calibri"/>
                          <a:ea typeface="Calibri"/>
                          <a:cs typeface="Calibri"/>
                          <a:sym typeface="Calibri"/>
                        </a:rPr>
                        <a:t>14</a:t>
                      </a:r>
                      <a:endParaRPr sz="180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Calibri"/>
                          <a:ea typeface="Calibri"/>
                          <a:cs typeface="Calibri"/>
                          <a:sym typeface="Calibri"/>
                        </a:rPr>
                        <a:t>Soutien d’étiage</a:t>
                      </a:r>
                      <a:endParaRPr sz="180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a:latin typeface="Calibri"/>
                          <a:ea typeface="Calibri"/>
                          <a:cs typeface="Calibri"/>
                          <a:sym typeface="Calibri"/>
                        </a:rPr>
                        <a:t>100%</a:t>
                      </a:r>
                      <a:endParaRPr sz="1200" u="none" strike="noStrike" cap="none">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a:solidFill>
                            <a:schemeClr val="dk1"/>
                          </a:solidFill>
                          <a:latin typeface="Calibri"/>
                          <a:ea typeface="Calibri"/>
                          <a:cs typeface="Calibri"/>
                          <a:sym typeface="Calibri"/>
                        </a:rPr>
                        <a:t>Niveau de remplissage normal. </a:t>
                      </a:r>
                      <a:endParaRPr sz="1200" u="none" strike="noStrike" cap="none">
                        <a:solidFill>
                          <a:schemeClr val="accent4"/>
                        </a:solidFill>
                        <a:latin typeface="Calibri"/>
                        <a:ea typeface="Calibri"/>
                        <a:cs typeface="Calibri"/>
                        <a:sym typeface="Calibri"/>
                      </a:endParaRPr>
                    </a:p>
                  </a:txBody>
                  <a:tcPr marL="45725" marR="45725" marT="22850" marB="228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fr-F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5"/>
          <p:cNvPicPr preferRelativeResize="0"/>
          <p:nvPr/>
        </p:nvPicPr>
        <p:blipFill rotWithShape="1">
          <a:blip r:embed="rId3">
            <a:alphaModFix/>
          </a:blip>
          <a:srcRect/>
          <a:stretch/>
        </p:blipFill>
        <p:spPr>
          <a:xfrm>
            <a:off x="0" y="-15298"/>
            <a:ext cx="1637141" cy="1362920"/>
          </a:xfrm>
          <a:prstGeom prst="rect">
            <a:avLst/>
          </a:prstGeom>
          <a:noFill/>
          <a:ln>
            <a:noFill/>
          </a:ln>
        </p:spPr>
      </p:pic>
      <p:sp>
        <p:nvSpPr>
          <p:cNvPr id="139" name="Google Shape;139;p5"/>
          <p:cNvSpPr/>
          <p:nvPr/>
        </p:nvSpPr>
        <p:spPr>
          <a:xfrm>
            <a:off x="2126132" y="236026"/>
            <a:ext cx="650351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rgbClr val="0090D9"/>
                </a:solidFill>
                <a:latin typeface="Calibri"/>
                <a:ea typeface="Calibri"/>
                <a:cs typeface="Calibri"/>
                <a:sym typeface="Calibri"/>
              </a:rPr>
              <a:t>Remplissage des barrages réservoirs (ANEB - EPTB)</a:t>
            </a:r>
            <a:endParaRPr/>
          </a:p>
        </p:txBody>
      </p:sp>
      <p:sp>
        <p:nvSpPr>
          <p:cNvPr id="140" name="Google Shape;140;p5"/>
          <p:cNvSpPr/>
          <p:nvPr/>
        </p:nvSpPr>
        <p:spPr>
          <a:xfrm>
            <a:off x="8608320" y="6356520"/>
            <a:ext cx="2741760" cy="363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898989"/>
                </a:solidFill>
                <a:latin typeface="Calibri"/>
                <a:ea typeface="Calibri"/>
                <a:cs typeface="Calibri"/>
                <a:sym typeface="Calibri"/>
              </a:rPr>
              <a:t>8</a:t>
            </a:fld>
            <a:endParaRPr sz="1200" b="0" strike="noStrike">
              <a:solidFill>
                <a:schemeClr val="dk1"/>
              </a:solidFill>
              <a:latin typeface="Arial"/>
              <a:ea typeface="Arial"/>
              <a:cs typeface="Arial"/>
              <a:sym typeface="Arial"/>
            </a:endParaRPr>
          </a:p>
        </p:txBody>
      </p:sp>
      <p:sp>
        <p:nvSpPr>
          <p:cNvPr id="141" name="Google Shape;141;p5"/>
          <p:cNvSpPr/>
          <p:nvPr/>
        </p:nvSpPr>
        <p:spPr>
          <a:xfrm>
            <a:off x="4630298" y="100187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aphicFrame>
        <p:nvGraphicFramePr>
          <p:cNvPr id="142" name="Google Shape;142;p5"/>
          <p:cNvGraphicFramePr/>
          <p:nvPr/>
        </p:nvGraphicFramePr>
        <p:xfrm>
          <a:off x="4447606" y="1211628"/>
          <a:ext cx="6902475" cy="3602675"/>
        </p:xfrm>
        <a:graphic>
          <a:graphicData uri="http://schemas.openxmlformats.org/drawingml/2006/table">
            <a:tbl>
              <a:tblPr>
                <a:noFill/>
              </a:tblPr>
              <a:tblGrid>
                <a:gridCol w="1128750">
                  <a:extLst>
                    <a:ext uri="{9D8B030D-6E8A-4147-A177-3AD203B41FA5}">
                      <a16:colId xmlns:a16="http://schemas.microsoft.com/office/drawing/2014/main" val="20000"/>
                    </a:ext>
                  </a:extLst>
                </a:gridCol>
                <a:gridCol w="503075">
                  <a:extLst>
                    <a:ext uri="{9D8B030D-6E8A-4147-A177-3AD203B41FA5}">
                      <a16:colId xmlns:a16="http://schemas.microsoft.com/office/drawing/2014/main" val="20001"/>
                    </a:ext>
                  </a:extLst>
                </a:gridCol>
                <a:gridCol w="1655075">
                  <a:extLst>
                    <a:ext uri="{9D8B030D-6E8A-4147-A177-3AD203B41FA5}">
                      <a16:colId xmlns:a16="http://schemas.microsoft.com/office/drawing/2014/main" val="20002"/>
                    </a:ext>
                  </a:extLst>
                </a:gridCol>
                <a:gridCol w="894550">
                  <a:extLst>
                    <a:ext uri="{9D8B030D-6E8A-4147-A177-3AD203B41FA5}">
                      <a16:colId xmlns:a16="http://schemas.microsoft.com/office/drawing/2014/main" val="20003"/>
                    </a:ext>
                  </a:extLst>
                </a:gridCol>
                <a:gridCol w="1405125">
                  <a:extLst>
                    <a:ext uri="{9D8B030D-6E8A-4147-A177-3AD203B41FA5}">
                      <a16:colId xmlns:a16="http://schemas.microsoft.com/office/drawing/2014/main" val="20004"/>
                    </a:ext>
                  </a:extLst>
                </a:gridCol>
                <a:gridCol w="1315900">
                  <a:extLst>
                    <a:ext uri="{9D8B030D-6E8A-4147-A177-3AD203B41FA5}">
                      <a16:colId xmlns:a16="http://schemas.microsoft.com/office/drawing/2014/main" val="20005"/>
                    </a:ext>
                  </a:extLst>
                </a:gridCol>
              </a:tblGrid>
              <a:tr h="680500">
                <a:tc>
                  <a:txBody>
                    <a:bodyPr/>
                    <a:lstStyle/>
                    <a:p>
                      <a:pPr marL="0" marR="0" lvl="0" indent="0" algn="l" rtl="0">
                        <a:spcBef>
                          <a:spcPts val="0"/>
                        </a:spcBef>
                        <a:spcAft>
                          <a:spcPts val="0"/>
                        </a:spcAft>
                        <a:buNone/>
                      </a:pPr>
                      <a:r>
                        <a:rPr lang="fr-FR" sz="1000" b="1" i="0" u="none" strike="noStrike" cap="none">
                          <a:solidFill>
                            <a:srgbClr val="FFFFFF"/>
                          </a:solidFill>
                          <a:latin typeface="Calibri"/>
                          <a:ea typeface="Calibri"/>
                          <a:cs typeface="Calibri"/>
                          <a:sym typeface="Calibri"/>
                        </a:rPr>
                        <a:t>Ouvrage</a:t>
                      </a:r>
                      <a:endParaRPr sz="18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4375" cap="flat" cmpd="sng">
                      <a:solidFill>
                        <a:schemeClr val="dk1"/>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r>
                        <a:rPr lang="fr-FR" sz="1000" b="1" i="0" u="none" strike="noStrike" cap="none">
                          <a:solidFill>
                            <a:srgbClr val="FFFFFF"/>
                          </a:solidFill>
                          <a:latin typeface="Calibri"/>
                          <a:ea typeface="Calibri"/>
                          <a:cs typeface="Calibri"/>
                          <a:sym typeface="Calibri"/>
                        </a:rPr>
                        <a:t>Vol max Mm</a:t>
                      </a:r>
                      <a:r>
                        <a:rPr lang="fr-FR" sz="1000" b="1" i="0" u="none" strike="noStrike" cap="none" baseline="30000">
                          <a:solidFill>
                            <a:srgbClr val="FFFFFF"/>
                          </a:solidFill>
                          <a:latin typeface="Calibri"/>
                          <a:ea typeface="Calibri"/>
                          <a:cs typeface="Calibri"/>
                          <a:sym typeface="Calibri"/>
                        </a:rPr>
                        <a:t>3</a:t>
                      </a:r>
                      <a:endParaRPr sz="18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4375" cap="flat" cmpd="sng">
                      <a:solidFill>
                        <a:schemeClr val="dk1"/>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r>
                        <a:rPr lang="fr-FR" sz="1000" b="1" i="0" u="none" strike="noStrike" cap="none">
                          <a:solidFill>
                            <a:srgbClr val="FFFFFF"/>
                          </a:solidFill>
                          <a:latin typeface="Calibri"/>
                          <a:ea typeface="Calibri"/>
                          <a:cs typeface="Calibri"/>
                          <a:sym typeface="Calibri"/>
                        </a:rPr>
                        <a:t>Fonction</a:t>
                      </a:r>
                      <a:endParaRPr sz="18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4375" cap="flat" cmpd="sng">
                      <a:solidFill>
                        <a:schemeClr val="dk1"/>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r>
                        <a:rPr lang="fr-FR" sz="1000" b="1" i="0" u="none" strike="noStrike" cap="none">
                          <a:solidFill>
                            <a:srgbClr val="FFFFFF"/>
                          </a:solidFill>
                          <a:latin typeface="Calibri"/>
                          <a:ea typeface="Calibri"/>
                          <a:cs typeface="Calibri"/>
                          <a:sym typeface="Calibri"/>
                        </a:rPr>
                        <a:t>Remplissage actuel (Avril)</a:t>
                      </a:r>
                      <a:endParaRPr sz="18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4375" cap="flat" cmpd="sng">
                      <a:solidFill>
                        <a:schemeClr val="dk1"/>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r>
                        <a:rPr lang="fr-FR" sz="1000" b="1" i="0" u="none" strike="noStrike" cap="none">
                          <a:solidFill>
                            <a:srgbClr val="FFFFFF"/>
                          </a:solidFill>
                          <a:latin typeface="Calibri"/>
                          <a:ea typeface="Calibri"/>
                          <a:cs typeface="Calibri"/>
                          <a:sym typeface="Calibri"/>
                        </a:rPr>
                        <a:t>Analyse </a:t>
                      </a:r>
                      <a:endParaRPr sz="18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4375" cap="flat" cmpd="sng">
                      <a:solidFill>
                        <a:schemeClr val="dk1"/>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r>
                        <a:rPr lang="fr-FR" sz="1000" b="1" i="0" u="none" strike="noStrike" cap="none">
                          <a:solidFill>
                            <a:srgbClr val="FFFFFF"/>
                          </a:solidFill>
                          <a:latin typeface="Calibri"/>
                          <a:ea typeface="Calibri"/>
                          <a:cs typeface="Calibri"/>
                          <a:sym typeface="Calibri"/>
                        </a:rPr>
                        <a:t>Constat / projection</a:t>
                      </a:r>
                      <a:endParaRPr sz="18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4375" cap="flat" cmpd="sng">
                      <a:solidFill>
                        <a:schemeClr val="dk1"/>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680500">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Lac-réservoir Seine </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43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207,8</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43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Soutien d'étiage+écrêtement des crues</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43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a:t>96 %</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43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rowSpan="4">
                  <a:txBody>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Le soutien d’étiage a été engagé de manière anticipée début juin  sur tous les lacs-réservoirs, à hauteur de 8 m</a:t>
                      </a:r>
                      <a:r>
                        <a:rPr lang="fr-FR" sz="1200" baseline="30000">
                          <a:solidFill>
                            <a:schemeClr val="dk1"/>
                          </a:solidFill>
                          <a:latin typeface="Calibri"/>
                          <a:ea typeface="Calibri"/>
                          <a:cs typeface="Calibri"/>
                          <a:sym typeface="Calibri"/>
                        </a:rPr>
                        <a:t>3</a:t>
                      </a:r>
                      <a:r>
                        <a:rPr lang="fr-FR" sz="1200">
                          <a:solidFill>
                            <a:schemeClr val="dk1"/>
                          </a:solidFill>
                          <a:latin typeface="Calibri"/>
                          <a:ea typeface="Calibri"/>
                          <a:cs typeface="Calibri"/>
                          <a:sym typeface="Calibri"/>
                        </a:rPr>
                        <a:t>/s sur la Marne, et 4 m</a:t>
                      </a:r>
                      <a:r>
                        <a:rPr lang="fr-FR" sz="1200" baseline="30000">
                          <a:solidFill>
                            <a:schemeClr val="dk1"/>
                          </a:solidFill>
                          <a:latin typeface="Calibri"/>
                          <a:ea typeface="Calibri"/>
                          <a:cs typeface="Calibri"/>
                          <a:sym typeface="Calibri"/>
                        </a:rPr>
                        <a:t>3</a:t>
                      </a:r>
                      <a:r>
                        <a:rPr lang="fr-FR" sz="1200">
                          <a:solidFill>
                            <a:schemeClr val="dk1"/>
                          </a:solidFill>
                          <a:latin typeface="Calibri"/>
                          <a:ea typeface="Calibri"/>
                          <a:cs typeface="Calibri"/>
                          <a:sym typeface="Calibri"/>
                        </a:rPr>
                        <a:t>/s sur la Seine et  5,5 m</a:t>
                      </a:r>
                      <a:r>
                        <a:rPr lang="fr-FR" sz="1200" baseline="30000">
                          <a:solidFill>
                            <a:schemeClr val="dk1"/>
                          </a:solidFill>
                          <a:latin typeface="Calibri"/>
                          <a:ea typeface="Calibri"/>
                          <a:cs typeface="Calibri"/>
                          <a:sym typeface="Calibri"/>
                        </a:rPr>
                        <a:t>3</a:t>
                      </a:r>
                      <a:r>
                        <a:rPr lang="fr-FR" sz="1200">
                          <a:solidFill>
                            <a:schemeClr val="dk1"/>
                          </a:solidFill>
                          <a:latin typeface="Calibri"/>
                          <a:ea typeface="Calibri"/>
                          <a:cs typeface="Calibri"/>
                          <a:sym typeface="Calibri"/>
                        </a:rPr>
                        <a:t>/s sur l’Aube.</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43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rowSpan="4">
                  <a:txBody>
                    <a:bodyPr/>
                    <a:lstStyle/>
                    <a:p>
                      <a:pPr marL="0" lvl="0" indent="0" algn="l" rtl="0">
                        <a:spcBef>
                          <a:spcPts val="0"/>
                        </a:spcBef>
                        <a:spcAft>
                          <a:spcPts val="0"/>
                        </a:spcAft>
                        <a:buClr>
                          <a:schemeClr val="dk1"/>
                        </a:buClr>
                        <a:buFont typeface="Arial"/>
                        <a:buNone/>
                      </a:pPr>
                      <a:r>
                        <a:rPr lang="fr-FR" sz="1200">
                          <a:solidFill>
                            <a:schemeClr val="dk1"/>
                          </a:solidFill>
                          <a:latin typeface="Calibri"/>
                          <a:ea typeface="Calibri"/>
                          <a:cs typeface="Calibri"/>
                          <a:sym typeface="Calibri"/>
                        </a:rPr>
                        <a:t>Niveau de remplissage satisfaisant pour la saison de soutien d’étiage.</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43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80500">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Lac-réservoir Marne </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348,8</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Soutien d'étiage+écrêtement des crues</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a:t>92 %</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2"/>
                  </a:ext>
                </a:extLst>
              </a:tr>
              <a:tr h="680500">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Lac - réservoir Aube </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170,3</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Soutien d'étiage+écrêtement des crues</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a:t>96 %</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3"/>
                  </a:ext>
                </a:extLst>
              </a:tr>
              <a:tr h="880675">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Lac-réservoir de Pannecière</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79,8</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b="0" i="0" u="none" strike="noStrike" cap="none">
                          <a:solidFill>
                            <a:srgbClr val="000000"/>
                          </a:solidFill>
                          <a:latin typeface="Calibri"/>
                          <a:ea typeface="Calibri"/>
                          <a:cs typeface="Calibri"/>
                          <a:sym typeface="Calibri"/>
                        </a:rPr>
                        <a:t>Soutien d'étiage+écrêtement des crues</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a:t>91 %</a:t>
                      </a:r>
                      <a:endParaRPr sz="1200" u="none" strike="noStrike" cap="none"/>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4"/>
                  </a:ext>
                </a:extLst>
              </a:tr>
            </a:tbl>
          </a:graphicData>
        </a:graphic>
      </p:graphicFrame>
      <p:sp>
        <p:nvSpPr>
          <p:cNvPr id="143" name="Google Shape;143;p5"/>
          <p:cNvSpPr/>
          <p:nvPr/>
        </p:nvSpPr>
        <p:spPr>
          <a:xfrm>
            <a:off x="2217550" y="4875363"/>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44" name="Google Shape;144;p5" descr="https://lh4.googleusercontent.com/pxWQ4SAUDKRu4UkXFhlj3fsLDGRq6ODX4JoiNBdkf1VgwyOQf6BdiEoiDM-Ei46D9IBwZmFVV0zPM3wOtuYLqQI8fHW9R20QN_RrQ86-VF25kA4HmxvdiBhfeMtW5baImYHQhKQuw7wJaKQ=s2048"/>
          <p:cNvPicPr preferRelativeResize="0"/>
          <p:nvPr/>
        </p:nvPicPr>
        <p:blipFill rotWithShape="1">
          <a:blip r:embed="rId4">
            <a:alphaModFix/>
          </a:blip>
          <a:srcRect/>
          <a:stretch/>
        </p:blipFill>
        <p:spPr>
          <a:xfrm>
            <a:off x="487512" y="1739213"/>
            <a:ext cx="2962275" cy="1276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2566a46cdb3_0_27"/>
          <p:cNvPicPr preferRelativeResize="0"/>
          <p:nvPr/>
        </p:nvPicPr>
        <p:blipFill rotWithShape="1">
          <a:blip r:embed="rId3">
            <a:alphaModFix/>
          </a:blip>
          <a:srcRect/>
          <a:stretch/>
        </p:blipFill>
        <p:spPr>
          <a:xfrm>
            <a:off x="0" y="-15298"/>
            <a:ext cx="1637142" cy="1362921"/>
          </a:xfrm>
          <a:prstGeom prst="rect">
            <a:avLst/>
          </a:prstGeom>
          <a:noFill/>
          <a:ln>
            <a:noFill/>
          </a:ln>
        </p:spPr>
      </p:pic>
      <p:sp>
        <p:nvSpPr>
          <p:cNvPr id="150" name="Google Shape;150;g2566a46cdb3_0_27"/>
          <p:cNvSpPr/>
          <p:nvPr/>
        </p:nvSpPr>
        <p:spPr>
          <a:xfrm>
            <a:off x="2126132" y="236026"/>
            <a:ext cx="6503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rgbClr val="0090D9"/>
                </a:solidFill>
                <a:latin typeface="Calibri"/>
                <a:ea typeface="Calibri"/>
                <a:cs typeface="Calibri"/>
                <a:sym typeface="Calibri"/>
              </a:rPr>
              <a:t>Remplissage des barrages réservoirs (ANEB - EPTB)</a:t>
            </a:r>
            <a:endParaRPr/>
          </a:p>
        </p:txBody>
      </p:sp>
      <p:sp>
        <p:nvSpPr>
          <p:cNvPr id="151" name="Google Shape;151;g2566a46cdb3_0_27"/>
          <p:cNvSpPr/>
          <p:nvPr/>
        </p:nvSpPr>
        <p:spPr>
          <a:xfrm>
            <a:off x="8608320" y="6356520"/>
            <a:ext cx="2741742" cy="363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898989"/>
                </a:solidFill>
                <a:latin typeface="Calibri"/>
                <a:ea typeface="Calibri"/>
                <a:cs typeface="Calibri"/>
                <a:sym typeface="Calibri"/>
              </a:rPr>
              <a:t>9</a:t>
            </a:fld>
            <a:endParaRPr sz="1200" b="0" strike="noStrike">
              <a:solidFill>
                <a:schemeClr val="dk1"/>
              </a:solidFill>
              <a:latin typeface="Arial"/>
              <a:ea typeface="Arial"/>
              <a:cs typeface="Arial"/>
              <a:sym typeface="Arial"/>
            </a:endParaRPr>
          </a:p>
        </p:txBody>
      </p:sp>
      <p:sp>
        <p:nvSpPr>
          <p:cNvPr id="152" name="Google Shape;152;g2566a46cdb3_0_27"/>
          <p:cNvSpPr/>
          <p:nvPr/>
        </p:nvSpPr>
        <p:spPr>
          <a:xfrm>
            <a:off x="4630298" y="1001875"/>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aphicFrame>
        <p:nvGraphicFramePr>
          <p:cNvPr id="154" name="Google Shape;154;g2566a46cdb3_0_27"/>
          <p:cNvGraphicFramePr/>
          <p:nvPr/>
        </p:nvGraphicFramePr>
        <p:xfrm>
          <a:off x="4691325" y="1140745"/>
          <a:ext cx="7084800" cy="5391950"/>
        </p:xfrm>
        <a:graphic>
          <a:graphicData uri="http://schemas.openxmlformats.org/drawingml/2006/table">
            <a:tbl>
              <a:tblPr>
                <a:noFill/>
              </a:tblPr>
              <a:tblGrid>
                <a:gridCol w="1674575">
                  <a:extLst>
                    <a:ext uri="{9D8B030D-6E8A-4147-A177-3AD203B41FA5}">
                      <a16:colId xmlns:a16="http://schemas.microsoft.com/office/drawing/2014/main" val="20000"/>
                    </a:ext>
                  </a:extLst>
                </a:gridCol>
                <a:gridCol w="796550">
                  <a:extLst>
                    <a:ext uri="{9D8B030D-6E8A-4147-A177-3AD203B41FA5}">
                      <a16:colId xmlns:a16="http://schemas.microsoft.com/office/drawing/2014/main" val="20001"/>
                    </a:ext>
                  </a:extLst>
                </a:gridCol>
                <a:gridCol w="1338475">
                  <a:extLst>
                    <a:ext uri="{9D8B030D-6E8A-4147-A177-3AD203B41FA5}">
                      <a16:colId xmlns:a16="http://schemas.microsoft.com/office/drawing/2014/main" val="20002"/>
                    </a:ext>
                  </a:extLst>
                </a:gridCol>
                <a:gridCol w="1202600">
                  <a:extLst>
                    <a:ext uri="{9D8B030D-6E8A-4147-A177-3AD203B41FA5}">
                      <a16:colId xmlns:a16="http://schemas.microsoft.com/office/drawing/2014/main" val="20003"/>
                    </a:ext>
                  </a:extLst>
                </a:gridCol>
                <a:gridCol w="997775">
                  <a:extLst>
                    <a:ext uri="{9D8B030D-6E8A-4147-A177-3AD203B41FA5}">
                      <a16:colId xmlns:a16="http://schemas.microsoft.com/office/drawing/2014/main" val="20004"/>
                    </a:ext>
                  </a:extLst>
                </a:gridCol>
                <a:gridCol w="1074825">
                  <a:extLst>
                    <a:ext uri="{9D8B030D-6E8A-4147-A177-3AD203B41FA5}">
                      <a16:colId xmlns:a16="http://schemas.microsoft.com/office/drawing/2014/main" val="20005"/>
                    </a:ext>
                  </a:extLst>
                </a:gridCol>
              </a:tblGrid>
              <a:tr h="658275">
                <a:tc>
                  <a:txBody>
                    <a:bodyPr/>
                    <a:lstStyle/>
                    <a:p>
                      <a:pPr marL="0" marR="0" lvl="0" indent="0" algn="l" rtl="0">
                        <a:spcBef>
                          <a:spcPts val="0"/>
                        </a:spcBef>
                        <a:spcAft>
                          <a:spcPts val="0"/>
                        </a:spcAft>
                        <a:buNone/>
                      </a:pPr>
                      <a:r>
                        <a:rPr lang="fr-FR" sz="1200" b="1" i="0" u="none" strike="noStrike" cap="none">
                          <a:solidFill>
                            <a:srgbClr val="FFFFFF"/>
                          </a:solidFill>
                          <a:latin typeface="Calibri"/>
                          <a:ea typeface="Calibri"/>
                          <a:cs typeface="Calibri"/>
                          <a:sym typeface="Calibri"/>
                        </a:rPr>
                        <a:t>Ouvrage</a:t>
                      </a:r>
                      <a:endParaRPr sz="1200" u="none" strike="noStrike" cap="none"/>
                    </a:p>
                  </a:txBody>
                  <a:tcPr marL="60950" marR="60950" marT="30475" marB="304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24375" cap="flat" cmpd="sng">
                      <a:solidFill>
                        <a:schemeClr val="dk1"/>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r>
                        <a:rPr lang="fr-FR" sz="1200" b="1" i="0" u="none" strike="noStrike" cap="none">
                          <a:solidFill>
                            <a:srgbClr val="FFFFFF"/>
                          </a:solidFill>
                          <a:latin typeface="Calibri"/>
                          <a:ea typeface="Calibri"/>
                          <a:cs typeface="Calibri"/>
                          <a:sym typeface="Calibri"/>
                        </a:rPr>
                        <a:t>Vol max Mm</a:t>
                      </a:r>
                      <a:r>
                        <a:rPr lang="fr-FR" sz="1200" b="1" i="0" u="none" strike="noStrike" cap="none" baseline="30000">
                          <a:solidFill>
                            <a:srgbClr val="FFFFFF"/>
                          </a:solidFill>
                          <a:latin typeface="Calibri"/>
                          <a:ea typeface="Calibri"/>
                          <a:cs typeface="Calibri"/>
                          <a:sym typeface="Calibri"/>
                        </a:rPr>
                        <a:t>3</a:t>
                      </a:r>
                      <a:endParaRPr sz="1200" u="none" strike="noStrike" cap="none"/>
                    </a:p>
                  </a:txBody>
                  <a:tcPr marL="60950" marR="60950" marT="30475" marB="304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24375" cap="flat" cmpd="sng">
                      <a:solidFill>
                        <a:schemeClr val="dk1"/>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r>
                        <a:rPr lang="fr-FR" sz="1200" b="1" i="0" u="none" strike="noStrike" cap="none">
                          <a:solidFill>
                            <a:srgbClr val="FFFFFF"/>
                          </a:solidFill>
                          <a:latin typeface="Calibri"/>
                          <a:ea typeface="Calibri"/>
                          <a:cs typeface="Calibri"/>
                          <a:sym typeface="Calibri"/>
                        </a:rPr>
                        <a:t>Fonction</a:t>
                      </a:r>
                      <a:endParaRPr sz="1200" u="none" strike="noStrike" cap="none"/>
                    </a:p>
                  </a:txBody>
                  <a:tcPr marL="60950" marR="60950" marT="30475" marB="304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24375" cap="flat" cmpd="sng">
                      <a:solidFill>
                        <a:schemeClr val="dk1"/>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r>
                        <a:rPr lang="fr-FR" sz="1200" b="1" i="0" u="none" strike="noStrike" cap="none">
                          <a:solidFill>
                            <a:srgbClr val="FFFFFF"/>
                          </a:solidFill>
                          <a:latin typeface="Calibri"/>
                          <a:ea typeface="Calibri"/>
                          <a:cs typeface="Calibri"/>
                          <a:sym typeface="Calibri"/>
                        </a:rPr>
                        <a:t>Remplissage actuel (</a:t>
                      </a:r>
                      <a:r>
                        <a:rPr lang="fr-FR" sz="1200" b="1">
                          <a:solidFill>
                            <a:srgbClr val="FFFFFF"/>
                          </a:solidFill>
                          <a:latin typeface="Calibri"/>
                          <a:ea typeface="Calibri"/>
                          <a:cs typeface="Calibri"/>
                          <a:sym typeface="Calibri"/>
                        </a:rPr>
                        <a:t>fin Juin</a:t>
                      </a:r>
                      <a:r>
                        <a:rPr lang="fr-FR" sz="1200" b="1" i="0" u="none" strike="noStrike" cap="none">
                          <a:solidFill>
                            <a:srgbClr val="FFFFFF"/>
                          </a:solidFill>
                          <a:latin typeface="Calibri"/>
                          <a:ea typeface="Calibri"/>
                          <a:cs typeface="Calibri"/>
                          <a:sym typeface="Calibri"/>
                        </a:rPr>
                        <a:t>)</a:t>
                      </a:r>
                      <a:endParaRPr sz="1200" u="none" strike="noStrike" cap="none"/>
                    </a:p>
                  </a:txBody>
                  <a:tcPr marL="60950" marR="60950" marT="30475" marB="304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24375" cap="flat" cmpd="sng">
                      <a:solidFill>
                        <a:schemeClr val="dk1"/>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r>
                        <a:rPr lang="fr-FR" sz="1200" b="1" i="0" u="none" strike="noStrike" cap="none">
                          <a:solidFill>
                            <a:srgbClr val="FFFFFF"/>
                          </a:solidFill>
                          <a:latin typeface="Calibri"/>
                          <a:ea typeface="Calibri"/>
                          <a:cs typeface="Calibri"/>
                          <a:sym typeface="Calibri"/>
                        </a:rPr>
                        <a:t>Analyse </a:t>
                      </a:r>
                      <a:endParaRPr sz="1200" u="none" strike="noStrike" cap="none"/>
                    </a:p>
                  </a:txBody>
                  <a:tcPr marL="60950" marR="60950" marT="30475" marB="304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24375" cap="flat" cmpd="sng">
                      <a:solidFill>
                        <a:schemeClr val="dk1"/>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r>
                        <a:rPr lang="fr-FR" sz="1200" b="1" i="0" u="none" strike="noStrike" cap="none">
                          <a:solidFill>
                            <a:srgbClr val="FFFFFF"/>
                          </a:solidFill>
                          <a:latin typeface="Calibri"/>
                          <a:ea typeface="Calibri"/>
                          <a:cs typeface="Calibri"/>
                          <a:sym typeface="Calibri"/>
                        </a:rPr>
                        <a:t>Constat / projection</a:t>
                      </a:r>
                      <a:endParaRPr sz="1200" u="none" strike="noStrike" cap="none"/>
                    </a:p>
                  </a:txBody>
                  <a:tcPr marL="60950" marR="60950" marT="30475" marB="304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24375" cap="flat" cmpd="sng">
                      <a:solidFill>
                        <a:schemeClr val="dk1"/>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998775">
                <a:tc>
                  <a:txBody>
                    <a:bodyPr/>
                    <a:lstStyle/>
                    <a:p>
                      <a:pPr marL="0" marR="0" lvl="0" indent="0" algn="l" rtl="0">
                        <a:spcBef>
                          <a:spcPts val="0"/>
                        </a:spcBef>
                        <a:spcAft>
                          <a:spcPts val="0"/>
                        </a:spcAft>
                        <a:buNone/>
                      </a:pPr>
                      <a:r>
                        <a:rPr lang="fr-FR" sz="1200" i="0" u="none" strike="noStrike" cap="none">
                          <a:solidFill>
                            <a:srgbClr val="000000"/>
                          </a:solidFill>
                          <a:latin typeface="Calibri"/>
                          <a:ea typeface="Calibri"/>
                          <a:cs typeface="Calibri"/>
                          <a:sym typeface="Calibri"/>
                        </a:rPr>
                        <a:t>Barrage de la Valière</a:t>
                      </a:r>
                      <a:endParaRPr sz="1200" u="none" strike="noStrike" cap="none">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43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i="0" u="none" strike="noStrike" cap="none">
                          <a:solidFill>
                            <a:srgbClr val="000000"/>
                          </a:solidFill>
                          <a:latin typeface="Calibri"/>
                          <a:ea typeface="Calibri"/>
                          <a:cs typeface="Calibri"/>
                          <a:sym typeface="Calibri"/>
                        </a:rPr>
                        <a:t>5.</a:t>
                      </a:r>
                      <a:r>
                        <a:rPr lang="fr-FR" sz="1200">
                          <a:latin typeface="Calibri"/>
                          <a:ea typeface="Calibri"/>
                          <a:cs typeface="Calibri"/>
                          <a:sym typeface="Calibri"/>
                        </a:rPr>
                        <a:t>7</a:t>
                      </a:r>
                      <a:r>
                        <a:rPr lang="fr-FR" sz="1200" i="0" u="none" strike="noStrike" cap="none">
                          <a:solidFill>
                            <a:srgbClr val="000000"/>
                          </a:solidFill>
                          <a:latin typeface="Calibri"/>
                          <a:ea typeface="Calibri"/>
                          <a:cs typeface="Calibri"/>
                          <a:sym typeface="Calibri"/>
                        </a:rPr>
                        <a:t> Mm3</a:t>
                      </a:r>
                      <a:endParaRPr sz="1200" u="none" strike="noStrike" cap="none">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43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i="0" u="none" strike="noStrike" cap="none">
                          <a:solidFill>
                            <a:srgbClr val="000000"/>
                          </a:solidFill>
                          <a:latin typeface="Calibri"/>
                          <a:ea typeface="Calibri"/>
                          <a:cs typeface="Calibri"/>
                          <a:sym typeface="Calibri"/>
                        </a:rPr>
                        <a:t>Soutien d’étiages + écrêtement des crues + AEP</a:t>
                      </a:r>
                      <a:endParaRPr sz="1200" u="none" strike="noStrike" cap="none">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43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a:latin typeface="Calibri"/>
                          <a:ea typeface="Calibri"/>
                          <a:cs typeface="Calibri"/>
                          <a:sym typeface="Calibri"/>
                        </a:rPr>
                        <a:t>5.06 - 89%</a:t>
                      </a:r>
                      <a:endParaRPr sz="1200" u="none" strike="noStrike" cap="none">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43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rowSpan="3">
                  <a:txBody>
                    <a:bodyPr/>
                    <a:lstStyle/>
                    <a:p>
                      <a:pPr marL="0" lvl="0" indent="0" algn="l" rtl="0">
                        <a:spcBef>
                          <a:spcPts val="0"/>
                        </a:spcBef>
                        <a:spcAft>
                          <a:spcPts val="0"/>
                        </a:spcAft>
                        <a:buNone/>
                      </a:pPr>
                      <a:r>
                        <a:rPr lang="fr-FR" sz="1200">
                          <a:latin typeface="Calibri"/>
                          <a:ea typeface="Calibri"/>
                          <a:cs typeface="Calibri"/>
                          <a:sym typeface="Calibri"/>
                        </a:rPr>
                        <a:t>Pluviométrie Mai faible, débits amont ⅕ sec environ. Stockage satisfaisant mais pentes de déstockage importantes.</a:t>
                      </a:r>
                      <a:endParaRPr sz="1200">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43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rowSpan="3">
                  <a:txBody>
                    <a:bodyPr/>
                    <a:lstStyle/>
                    <a:p>
                      <a:pPr marL="0" lvl="0" indent="0" algn="l" rtl="0">
                        <a:spcBef>
                          <a:spcPts val="0"/>
                        </a:spcBef>
                        <a:spcAft>
                          <a:spcPts val="0"/>
                        </a:spcAft>
                        <a:buNone/>
                      </a:pPr>
                      <a:r>
                        <a:rPr lang="fr-FR" sz="1200">
                          <a:latin typeface="Calibri"/>
                          <a:ea typeface="Calibri"/>
                          <a:cs typeface="Calibri"/>
                          <a:sym typeface="Calibri"/>
                        </a:rPr>
                        <a:t>Situation à suivre sur barrage haute vilaine et cantache qui fournissent une quantité importante au soutien d’étiage.</a:t>
                      </a:r>
                      <a:endParaRPr sz="1200">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43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98775">
                <a:tc>
                  <a:txBody>
                    <a:bodyPr/>
                    <a:lstStyle/>
                    <a:p>
                      <a:pPr marL="0" marR="0" lvl="0" indent="0" algn="l" rtl="0">
                        <a:spcBef>
                          <a:spcPts val="0"/>
                        </a:spcBef>
                        <a:spcAft>
                          <a:spcPts val="0"/>
                        </a:spcAft>
                        <a:buNone/>
                      </a:pPr>
                      <a:r>
                        <a:rPr lang="fr-FR" sz="1200" i="0" u="none" strike="noStrike" cap="none">
                          <a:solidFill>
                            <a:srgbClr val="000000"/>
                          </a:solidFill>
                          <a:latin typeface="Calibri"/>
                          <a:ea typeface="Calibri"/>
                          <a:cs typeface="Calibri"/>
                          <a:sym typeface="Calibri"/>
                        </a:rPr>
                        <a:t>Barrage de la Haute Vilaine</a:t>
                      </a:r>
                      <a:endParaRPr sz="1200" u="none" strike="noStrike" cap="none">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a:latin typeface="Calibri"/>
                          <a:ea typeface="Calibri"/>
                          <a:cs typeface="Calibri"/>
                          <a:sym typeface="Calibri"/>
                        </a:rPr>
                        <a:t>7.3 Mm3</a:t>
                      </a:r>
                      <a:endParaRPr sz="1200" u="none" strike="noStrike" cap="none">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i="0" u="none" strike="noStrike" cap="none">
                          <a:solidFill>
                            <a:srgbClr val="000000"/>
                          </a:solidFill>
                          <a:latin typeface="Calibri"/>
                          <a:ea typeface="Calibri"/>
                          <a:cs typeface="Calibri"/>
                          <a:sym typeface="Calibri"/>
                        </a:rPr>
                        <a:t>Soutien d’étiages + écrêtement des crues +</a:t>
                      </a:r>
                      <a:r>
                        <a:rPr lang="fr-FR" sz="1200">
                          <a:solidFill>
                            <a:schemeClr val="dk1"/>
                          </a:solidFill>
                          <a:latin typeface="Calibri"/>
                          <a:ea typeface="Calibri"/>
                          <a:cs typeface="Calibri"/>
                          <a:sym typeface="Calibri"/>
                        </a:rPr>
                        <a:t>AEP</a:t>
                      </a:r>
                      <a:endParaRPr sz="1200" u="none" strike="noStrike" cap="none">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a:latin typeface="Calibri"/>
                          <a:ea typeface="Calibri"/>
                          <a:cs typeface="Calibri"/>
                          <a:sym typeface="Calibri"/>
                        </a:rPr>
                        <a:t>5.7 - 78%</a:t>
                      </a:r>
                      <a:endParaRPr sz="1200" u="none" strike="noStrike" cap="none">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2"/>
                  </a:ext>
                </a:extLst>
              </a:tr>
              <a:tr h="998775">
                <a:tc>
                  <a:txBody>
                    <a:bodyPr/>
                    <a:lstStyle/>
                    <a:p>
                      <a:pPr marL="0" marR="0" lvl="0" indent="0" algn="l" rtl="0">
                        <a:spcBef>
                          <a:spcPts val="0"/>
                        </a:spcBef>
                        <a:spcAft>
                          <a:spcPts val="0"/>
                        </a:spcAft>
                        <a:buNone/>
                      </a:pPr>
                      <a:r>
                        <a:rPr lang="fr-FR" sz="1200" i="0" u="none" strike="noStrike" cap="none">
                          <a:solidFill>
                            <a:srgbClr val="000000"/>
                          </a:solidFill>
                          <a:latin typeface="Calibri"/>
                          <a:ea typeface="Calibri"/>
                          <a:cs typeface="Calibri"/>
                          <a:sym typeface="Calibri"/>
                        </a:rPr>
                        <a:t>Barrage de la Cantache</a:t>
                      </a:r>
                      <a:endParaRPr sz="1200" u="none" strike="noStrike" cap="none">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a:latin typeface="Calibri"/>
                          <a:ea typeface="Calibri"/>
                          <a:cs typeface="Calibri"/>
                          <a:sym typeface="Calibri"/>
                        </a:rPr>
                        <a:t>6.8 Mm3</a:t>
                      </a:r>
                      <a:endParaRPr sz="1200" u="none" strike="noStrike" cap="none">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i="0" u="none" strike="noStrike" cap="none">
                          <a:solidFill>
                            <a:srgbClr val="000000"/>
                          </a:solidFill>
                          <a:latin typeface="Calibri"/>
                          <a:ea typeface="Calibri"/>
                          <a:cs typeface="Calibri"/>
                          <a:sym typeface="Calibri"/>
                        </a:rPr>
                        <a:t>Soutien d’étiages + écrêtement des crues </a:t>
                      </a:r>
                      <a:r>
                        <a:rPr lang="fr-FR" sz="1200">
                          <a:solidFill>
                            <a:schemeClr val="dk1"/>
                          </a:solidFill>
                          <a:latin typeface="Calibri"/>
                          <a:ea typeface="Calibri"/>
                          <a:cs typeface="Calibri"/>
                          <a:sym typeface="Calibri"/>
                        </a:rPr>
                        <a:t>+ AEP</a:t>
                      </a:r>
                      <a:endParaRPr sz="1200" u="none" strike="noStrike" cap="none">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200">
                          <a:latin typeface="Calibri"/>
                          <a:ea typeface="Calibri"/>
                          <a:cs typeface="Calibri"/>
                          <a:sym typeface="Calibri"/>
                        </a:rPr>
                        <a:t>5.5 - 81%</a:t>
                      </a:r>
                      <a:endParaRPr sz="1200" u="none" strike="noStrike" cap="none">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3"/>
                  </a:ext>
                </a:extLst>
              </a:tr>
              <a:tr h="998775">
                <a:tc>
                  <a:txBody>
                    <a:bodyPr/>
                    <a:lstStyle/>
                    <a:p>
                      <a:pPr marL="0" lvl="0" indent="0" algn="l" rtl="0">
                        <a:spcBef>
                          <a:spcPts val="0"/>
                        </a:spcBef>
                        <a:spcAft>
                          <a:spcPts val="0"/>
                        </a:spcAft>
                        <a:buClr>
                          <a:schemeClr val="dk1"/>
                        </a:buClr>
                        <a:buSzPts val="1100"/>
                        <a:buFont typeface="Arial"/>
                        <a:buNone/>
                      </a:pPr>
                      <a:r>
                        <a:rPr lang="fr-FR" sz="1100">
                          <a:solidFill>
                            <a:schemeClr val="dk1"/>
                          </a:solidFill>
                          <a:latin typeface="Calibri"/>
                          <a:ea typeface="Calibri"/>
                          <a:cs typeface="Calibri"/>
                          <a:sym typeface="Calibri"/>
                        </a:rPr>
                        <a:t>Barrage de l’ Arzal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200">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100">
                          <a:solidFill>
                            <a:schemeClr val="dk1"/>
                          </a:solidFill>
                          <a:latin typeface="Calibri"/>
                          <a:ea typeface="Calibri"/>
                          <a:cs typeface="Calibri"/>
                          <a:sym typeface="Calibri"/>
                        </a:rPr>
                        <a:t>Volume utile : 50 Mm3 </a:t>
                      </a:r>
                      <a:endParaRPr sz="1200">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100">
                          <a:solidFill>
                            <a:schemeClr val="dk1"/>
                          </a:solidFill>
                          <a:latin typeface="Calibri"/>
                          <a:ea typeface="Calibri"/>
                          <a:cs typeface="Calibri"/>
                          <a:sym typeface="Calibri"/>
                        </a:rPr>
                        <a:t>Prévention des inondations, AEP, navigation, gestion environnementale des marais de Vilaine</a:t>
                      </a:r>
                      <a:endParaRPr sz="1200" i="0" u="none" strike="noStrike" cap="none">
                        <a:solidFill>
                          <a:srgbClr val="000000"/>
                        </a:solidFill>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100">
                          <a:solidFill>
                            <a:schemeClr val="dk1"/>
                          </a:solidFill>
                          <a:latin typeface="Calibri"/>
                          <a:ea typeface="Calibri"/>
                          <a:cs typeface="Calibri"/>
                          <a:sym typeface="Calibri"/>
                        </a:rPr>
                        <a:t>environ 100% </a:t>
                      </a:r>
                      <a:endParaRPr sz="1200">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100">
                          <a:solidFill>
                            <a:schemeClr val="dk1"/>
                          </a:solidFill>
                          <a:latin typeface="Calibri"/>
                          <a:ea typeface="Calibri"/>
                          <a:cs typeface="Calibri"/>
                          <a:sym typeface="Calibri"/>
                        </a:rPr>
                        <a:t>Déficit pluviométrique depuis le début du mois de mai. Débits en forte baisse mais destockage non commencé</a:t>
                      </a:r>
                      <a:endParaRPr sz="1200">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100">
                          <a:solidFill>
                            <a:schemeClr val="dk1"/>
                          </a:solidFill>
                          <a:latin typeface="Calibri"/>
                          <a:ea typeface="Calibri"/>
                          <a:cs typeface="Calibri"/>
                          <a:sym typeface="Calibri"/>
                        </a:rPr>
                        <a:t>Si les conditions météo perdurent, début probable du destockage courant juillet</a:t>
                      </a:r>
                      <a:endParaRPr sz="1200">
                        <a:latin typeface="Calibri"/>
                        <a:ea typeface="Calibri"/>
                        <a:cs typeface="Calibri"/>
                        <a:sym typeface="Calibri"/>
                      </a:endParaRPr>
                    </a:p>
                  </a:txBody>
                  <a:tcPr marL="60950" marR="60950" marT="30475" marB="304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3" name="Image 2">
            <a:extLst>
              <a:ext uri="{FF2B5EF4-FFF2-40B4-BE49-F238E27FC236}">
                <a16:creationId xmlns:a16="http://schemas.microsoft.com/office/drawing/2014/main" id="{B626F8A8-924E-4A70-BEC6-E883C0E39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892" y="1784655"/>
            <a:ext cx="3983188" cy="2972071"/>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BD1C87ED2FE6478F9BC8F9E6FF90A5" ma:contentTypeVersion="12" ma:contentTypeDescription="Crée un document." ma:contentTypeScope="" ma:versionID="fe200b0143b27bc154bc3913bf5daf1b">
  <xsd:schema xmlns:xsd="http://www.w3.org/2001/XMLSchema" xmlns:xs="http://www.w3.org/2001/XMLSchema" xmlns:p="http://schemas.microsoft.com/office/2006/metadata/properties" xmlns:ns3="7f15f48a-f5c7-48b0-ac02-717a2b98f873" targetNamespace="http://schemas.microsoft.com/office/2006/metadata/properties" ma:root="true" ma:fieldsID="e254d99a73ec9e3426f637fa3300f096" ns3:_="">
    <xsd:import namespace="7f15f48a-f5c7-48b0-ac02-717a2b98f8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5f48a-f5c7-48b0-ac02-717a2b98f8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6F046F-1C72-48D4-A9F2-BA6932DABF9A}">
  <ds:schemaRefs>
    <ds:schemaRef ds:uri="http://schemas.microsoft.com/sharepoint/v3/contenttype/forms"/>
  </ds:schemaRefs>
</ds:datastoreItem>
</file>

<file path=customXml/itemProps2.xml><?xml version="1.0" encoding="utf-8"?>
<ds:datastoreItem xmlns:ds="http://schemas.openxmlformats.org/officeDocument/2006/customXml" ds:itemID="{BCBCC029-EEA1-4615-A40B-84E18886A36C}">
  <ds:schemaRefs>
    <ds:schemaRef ds:uri="http://www.w3.org/XML/1998/namespac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7f15f48a-f5c7-48b0-ac02-717a2b98f873"/>
    <ds:schemaRef ds:uri="http://purl.org/dc/terms/"/>
  </ds:schemaRefs>
</ds:datastoreItem>
</file>

<file path=customXml/itemProps3.xml><?xml version="1.0" encoding="utf-8"?>
<ds:datastoreItem xmlns:ds="http://schemas.openxmlformats.org/officeDocument/2006/customXml" ds:itemID="{D3A7A9AB-4D7C-4582-81F2-77A5900125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5f48a-f5c7-48b0-ac02-717a2b98f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TotalTime>
  <Words>1639</Words>
  <Application>Microsoft Office PowerPoint</Application>
  <PresentationFormat>Grand écran</PresentationFormat>
  <Paragraphs>313</Paragraphs>
  <Slides>10</Slides>
  <Notes>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vt:i4>
      </vt:variant>
    </vt:vector>
  </HeadingPairs>
  <TitlesOfParts>
    <vt:vector size="19" baseType="lpstr">
      <vt:lpstr>Arial</vt:lpstr>
      <vt:lpstr>Calibri</vt:lpstr>
      <vt:lpstr>Calibri Light</vt:lpstr>
      <vt:lpstr>DejaVu Sans</vt:lpstr>
      <vt:lpstr>Marianne</vt:lpstr>
      <vt:lpstr>Times New Roman</vt:lpstr>
      <vt:lpstr>Ubuntu</vt:lpstr>
      <vt:lpstr>Ubuntu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MOREL Mathilde</dc:creator>
  <cp:lastModifiedBy>Anonyme</cp:lastModifiedBy>
  <cp:revision>5</cp:revision>
  <dcterms:created xsi:type="dcterms:W3CDTF">2023-02-22T17:41:51Z</dcterms:created>
  <dcterms:modified xsi:type="dcterms:W3CDTF">2023-09-14T14:25:44Z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0x01010089BD1C87ED2FE6478F9BC8F9E6FF90A5</vt:lpwstr>
  </property>
</Properties>
</file>