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0" r:id="rId3"/>
    <p:sldId id="278" r:id="rId4"/>
    <p:sldId id="277" r:id="rId5"/>
    <p:sldId id="282" r:id="rId6"/>
    <p:sldId id="295" r:id="rId7"/>
    <p:sldId id="293" r:id="rId8"/>
    <p:sldId id="294" r:id="rId9"/>
    <p:sldId id="296" r:id="rId10"/>
    <p:sldId id="284" r:id="rId11"/>
    <p:sldId id="275" r:id="rId12"/>
    <p:sldId id="287" r:id="rId13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9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500" autoAdjust="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rivallain" userId="fe366aeb-b697-4661-ac65-5a1c736bc67e" providerId="ADAL" clId="{63001203-7656-4662-BEB2-A6B2D1CF900D}"/>
    <pc:docChg chg="undo custSel addSld delSld modSld">
      <pc:chgData name="alexandre rivallain" userId="fe366aeb-b697-4661-ac65-5a1c736bc67e" providerId="ADAL" clId="{63001203-7656-4662-BEB2-A6B2D1CF900D}" dt="2023-04-18T13:05:50.081" v="396" actId="6549"/>
      <pc:docMkLst>
        <pc:docMk/>
      </pc:docMkLst>
      <pc:sldChg chg="modSp">
        <pc:chgData name="alexandre rivallain" userId="fe366aeb-b697-4661-ac65-5a1c736bc67e" providerId="ADAL" clId="{63001203-7656-4662-BEB2-A6B2D1CF900D}" dt="2023-04-18T13:05:50.081" v="396" actId="6549"/>
        <pc:sldMkLst>
          <pc:docMk/>
          <pc:sldMk cId="429413288" sldId="277"/>
        </pc:sldMkLst>
        <pc:spChg chg="mod">
          <ac:chgData name="alexandre rivallain" userId="fe366aeb-b697-4661-ac65-5a1c736bc67e" providerId="ADAL" clId="{63001203-7656-4662-BEB2-A6B2D1CF900D}" dt="2023-04-18T13:05:50.081" v="396" actId="6549"/>
          <ac:spMkLst>
            <pc:docMk/>
            <pc:sldMk cId="429413288" sldId="277"/>
            <ac:spMk id="5" creationId="{00000000-0000-0000-0000-000000000000}"/>
          </ac:spMkLst>
        </pc:spChg>
      </pc:sldChg>
      <pc:sldChg chg="modSp">
        <pc:chgData name="alexandre rivallain" userId="fe366aeb-b697-4661-ac65-5a1c736bc67e" providerId="ADAL" clId="{63001203-7656-4662-BEB2-A6B2D1CF900D}" dt="2023-04-18T13:00:16.888" v="276" actId="207"/>
        <pc:sldMkLst>
          <pc:docMk/>
          <pc:sldMk cId="2555500635" sldId="282"/>
        </pc:sldMkLst>
        <pc:spChg chg="mod">
          <ac:chgData name="alexandre rivallain" userId="fe366aeb-b697-4661-ac65-5a1c736bc67e" providerId="ADAL" clId="{63001203-7656-4662-BEB2-A6B2D1CF900D}" dt="2023-04-18T13:00:16.888" v="276" actId="207"/>
          <ac:spMkLst>
            <pc:docMk/>
            <pc:sldMk cId="2555500635" sldId="282"/>
            <ac:spMk id="3" creationId="{00000000-0000-0000-0000-000000000000}"/>
          </ac:spMkLst>
        </pc:spChg>
      </pc:sldChg>
    </pc:docChg>
  </pc:docChgLst>
  <pc:docChgLst>
    <pc:chgData name="alexandre rivallain" userId="fe366aeb-b697-4661-ac65-5a1c736bc67e" providerId="ADAL" clId="{5E431AB1-156B-4A3A-BBBF-B01D18533F5F}"/>
    <pc:docChg chg="undo redo custSel addSld delSld modSld sldOrd">
      <pc:chgData name="alexandre rivallain" userId="fe366aeb-b697-4661-ac65-5a1c736bc67e" providerId="ADAL" clId="{5E431AB1-156B-4A3A-BBBF-B01D18533F5F}" dt="2023-05-09T08:38:35.065" v="1839" actId="20577"/>
      <pc:docMkLst>
        <pc:docMk/>
      </pc:docMkLst>
      <pc:sldChg chg="modSp">
        <pc:chgData name="alexandre rivallain" userId="fe366aeb-b697-4661-ac65-5a1c736bc67e" providerId="ADAL" clId="{5E431AB1-156B-4A3A-BBBF-B01D18533F5F}" dt="2023-05-04T13:39:28.331" v="746" actId="20577"/>
        <pc:sldMkLst>
          <pc:docMk/>
          <pc:sldMk cId="1162353752" sldId="270"/>
        </pc:sldMkLst>
        <pc:spChg chg="mod">
          <ac:chgData name="alexandre rivallain" userId="fe366aeb-b697-4661-ac65-5a1c736bc67e" providerId="ADAL" clId="{5E431AB1-156B-4A3A-BBBF-B01D18533F5F}" dt="2023-05-04T08:36:56.259" v="150" actId="1076"/>
          <ac:spMkLst>
            <pc:docMk/>
            <pc:sldMk cId="1162353752" sldId="270"/>
            <ac:spMk id="5" creationId="{00000000-0000-0000-0000-000000000000}"/>
          </ac:spMkLst>
        </pc:spChg>
        <pc:spChg chg="mod">
          <ac:chgData name="alexandre rivallain" userId="fe366aeb-b697-4661-ac65-5a1c736bc67e" providerId="ADAL" clId="{5E431AB1-156B-4A3A-BBBF-B01D18533F5F}" dt="2023-05-04T13:39:28.331" v="746" actId="20577"/>
          <ac:spMkLst>
            <pc:docMk/>
            <pc:sldMk cId="1162353752" sldId="270"/>
            <ac:spMk id="6" creationId="{00000000-0000-0000-0000-000000000000}"/>
          </ac:spMkLst>
        </pc:spChg>
      </pc:sldChg>
      <pc:sldChg chg="ord">
        <pc:chgData name="alexandre rivallain" userId="fe366aeb-b697-4661-ac65-5a1c736bc67e" providerId="ADAL" clId="{5E431AB1-156B-4A3A-BBBF-B01D18533F5F}" dt="2023-05-04T13:52:23.212" v="1046"/>
        <pc:sldMkLst>
          <pc:docMk/>
          <pc:sldMk cId="1875725571" sldId="275"/>
        </pc:sldMkLst>
      </pc:sldChg>
      <pc:sldChg chg="addSp delSp modSp">
        <pc:chgData name="alexandre rivallain" userId="fe366aeb-b697-4661-ac65-5a1c736bc67e" providerId="ADAL" clId="{5E431AB1-156B-4A3A-BBBF-B01D18533F5F}" dt="2023-05-09T08:38:35.065" v="1839" actId="20577"/>
        <pc:sldMkLst>
          <pc:docMk/>
          <pc:sldMk cId="429413288" sldId="277"/>
        </pc:sldMkLst>
        <pc:spChg chg="mod">
          <ac:chgData name="alexandre rivallain" userId="fe366aeb-b697-4661-ac65-5a1c736bc67e" providerId="ADAL" clId="{5E431AB1-156B-4A3A-BBBF-B01D18533F5F}" dt="2023-05-04T10:10:52.101" v="586" actId="207"/>
          <ac:spMkLst>
            <pc:docMk/>
            <pc:sldMk cId="429413288" sldId="277"/>
            <ac:spMk id="2" creationId="{EDD41B08-B34F-4309-B135-ABABA2CB3B48}"/>
          </ac:spMkLst>
        </pc:spChg>
        <pc:spChg chg="mod">
          <ac:chgData name="alexandre rivallain" userId="fe366aeb-b697-4661-ac65-5a1c736bc67e" providerId="ADAL" clId="{5E431AB1-156B-4A3A-BBBF-B01D18533F5F}" dt="2023-05-09T08:38:35.065" v="1839" actId="20577"/>
          <ac:spMkLst>
            <pc:docMk/>
            <pc:sldMk cId="429413288" sldId="277"/>
            <ac:spMk id="3" creationId="{00000000-0000-0000-0000-000000000000}"/>
          </ac:spMkLst>
        </pc:spChg>
        <pc:spChg chg="mod">
          <ac:chgData name="alexandre rivallain" userId="fe366aeb-b697-4661-ac65-5a1c736bc67e" providerId="ADAL" clId="{5E431AB1-156B-4A3A-BBBF-B01D18533F5F}" dt="2023-05-04T13:44:39.647" v="836" actId="20577"/>
          <ac:spMkLst>
            <pc:docMk/>
            <pc:sldMk cId="429413288" sldId="277"/>
            <ac:spMk id="5" creationId="{00000000-0000-0000-0000-000000000000}"/>
          </ac:spMkLst>
        </pc:spChg>
        <pc:graphicFrameChg chg="add del">
          <ac:chgData name="alexandre rivallain" userId="fe366aeb-b697-4661-ac65-5a1c736bc67e" providerId="ADAL" clId="{5E431AB1-156B-4A3A-BBBF-B01D18533F5F}" dt="2023-05-04T09:07:31.265" v="421" actId="478"/>
          <ac:graphicFrameMkLst>
            <pc:docMk/>
            <pc:sldMk cId="429413288" sldId="277"/>
            <ac:graphicFrameMk id="7" creationId="{BDFB6C7D-74BC-4730-9EE8-CA81760B0C04}"/>
          </ac:graphicFrameMkLst>
        </pc:graphicFrameChg>
      </pc:sldChg>
      <pc:sldChg chg="addSp modSp">
        <pc:chgData name="alexandre rivallain" userId="fe366aeb-b697-4661-ac65-5a1c736bc67e" providerId="ADAL" clId="{5E431AB1-156B-4A3A-BBBF-B01D18533F5F}" dt="2023-05-09T08:38:20.214" v="1816" actId="20577"/>
        <pc:sldMkLst>
          <pc:docMk/>
          <pc:sldMk cId="1777583298" sldId="278"/>
        </pc:sldMkLst>
        <pc:spChg chg="add mod">
          <ac:chgData name="alexandre rivallain" userId="fe366aeb-b697-4661-ac65-5a1c736bc67e" providerId="ADAL" clId="{5E431AB1-156B-4A3A-BBBF-B01D18533F5F}" dt="2023-05-04T10:09:06.891" v="557" actId="207"/>
          <ac:spMkLst>
            <pc:docMk/>
            <pc:sldMk cId="1777583298" sldId="278"/>
            <ac:spMk id="3" creationId="{FB07973F-B831-4663-AC8D-401715CF73D9}"/>
          </ac:spMkLst>
        </pc:spChg>
        <pc:spChg chg="mod">
          <ac:chgData name="alexandre rivallain" userId="fe366aeb-b697-4661-ac65-5a1c736bc67e" providerId="ADAL" clId="{5E431AB1-156B-4A3A-BBBF-B01D18533F5F}" dt="2023-05-09T08:38:20.214" v="1816" actId="20577"/>
          <ac:spMkLst>
            <pc:docMk/>
            <pc:sldMk cId="1777583298" sldId="278"/>
            <ac:spMk id="4" creationId="{00000000-0000-0000-0000-000000000000}"/>
          </ac:spMkLst>
        </pc:spChg>
      </pc:sldChg>
      <pc:sldChg chg="modSp">
        <pc:chgData name="alexandre rivallain" userId="fe366aeb-b697-4661-ac65-5a1c736bc67e" providerId="ADAL" clId="{5E431AB1-156B-4A3A-BBBF-B01D18533F5F}" dt="2023-05-04T13:51:23.325" v="990" actId="20577"/>
        <pc:sldMkLst>
          <pc:docMk/>
          <pc:sldMk cId="3287080024" sldId="284"/>
        </pc:sldMkLst>
        <pc:spChg chg="mod">
          <ac:chgData name="alexandre rivallain" userId="fe366aeb-b697-4661-ac65-5a1c736bc67e" providerId="ADAL" clId="{5E431AB1-156B-4A3A-BBBF-B01D18533F5F}" dt="2023-05-04T13:51:23.325" v="990" actId="20577"/>
          <ac:spMkLst>
            <pc:docMk/>
            <pc:sldMk cId="3287080024" sldId="284"/>
            <ac:spMk id="2" creationId="{EDD41B08-B34F-4309-B135-ABABA2CB3B48}"/>
          </ac:spMkLst>
        </pc:spChg>
      </pc:sldChg>
      <pc:sldChg chg="modSp ord">
        <pc:chgData name="alexandre rivallain" userId="fe366aeb-b697-4661-ac65-5a1c736bc67e" providerId="ADAL" clId="{5E431AB1-156B-4A3A-BBBF-B01D18533F5F}" dt="2023-05-04T13:52:20.331" v="1045"/>
        <pc:sldMkLst>
          <pc:docMk/>
          <pc:sldMk cId="693044701" sldId="287"/>
        </pc:sldMkLst>
        <pc:spChg chg="mod">
          <ac:chgData name="alexandre rivallain" userId="fe366aeb-b697-4661-ac65-5a1c736bc67e" providerId="ADAL" clId="{5E431AB1-156B-4A3A-BBBF-B01D18533F5F}" dt="2023-05-04T13:52:14.280" v="1044" actId="20577"/>
          <ac:spMkLst>
            <pc:docMk/>
            <pc:sldMk cId="693044701" sldId="287"/>
            <ac:spMk id="2" creationId="{EDD41B08-B34F-4309-B135-ABABA2CB3B48}"/>
          </ac:spMkLst>
        </pc:spChg>
      </pc:sldChg>
      <pc:sldChg chg="modSp">
        <pc:chgData name="alexandre rivallain" userId="fe366aeb-b697-4661-ac65-5a1c736bc67e" providerId="ADAL" clId="{5E431AB1-156B-4A3A-BBBF-B01D18533F5F}" dt="2023-05-04T13:56:10.332" v="1071" actId="207"/>
        <pc:sldMkLst>
          <pc:docMk/>
          <pc:sldMk cId="481030724" sldId="293"/>
        </pc:sldMkLst>
        <pc:spChg chg="mod">
          <ac:chgData name="alexandre rivallain" userId="fe366aeb-b697-4661-ac65-5a1c736bc67e" providerId="ADAL" clId="{5E431AB1-156B-4A3A-BBBF-B01D18533F5F}" dt="2023-05-04T13:56:10.332" v="1071" actId="207"/>
          <ac:spMkLst>
            <pc:docMk/>
            <pc:sldMk cId="481030724" sldId="293"/>
            <ac:spMk id="3" creationId="{00000000-0000-0000-0000-000000000000}"/>
          </ac:spMkLst>
        </pc:spChg>
      </pc:sldChg>
      <pc:sldChg chg="modSp">
        <pc:chgData name="alexandre rivallain" userId="fe366aeb-b697-4661-ac65-5a1c736bc67e" providerId="ADAL" clId="{5E431AB1-156B-4A3A-BBBF-B01D18533F5F}" dt="2023-05-05T14:06:16.297" v="1318" actId="20577"/>
        <pc:sldMkLst>
          <pc:docMk/>
          <pc:sldMk cId="1567141091" sldId="294"/>
        </pc:sldMkLst>
        <pc:spChg chg="mod">
          <ac:chgData name="alexandre rivallain" userId="fe366aeb-b697-4661-ac65-5a1c736bc67e" providerId="ADAL" clId="{5E431AB1-156B-4A3A-BBBF-B01D18533F5F}" dt="2023-05-05T14:06:16.297" v="1318" actId="20577"/>
          <ac:spMkLst>
            <pc:docMk/>
            <pc:sldMk cId="1567141091" sldId="294"/>
            <ac:spMk id="2" creationId="{EDD41B08-B34F-4309-B135-ABABA2CB3B48}"/>
          </ac:spMkLst>
        </pc:spChg>
      </pc:sldChg>
      <pc:sldChg chg="modSp">
        <pc:chgData name="alexandre rivallain" userId="fe366aeb-b697-4661-ac65-5a1c736bc67e" providerId="ADAL" clId="{5E431AB1-156B-4A3A-BBBF-B01D18533F5F}" dt="2023-05-04T13:54:29.531" v="1070" actId="20577"/>
        <pc:sldMkLst>
          <pc:docMk/>
          <pc:sldMk cId="1961861413" sldId="295"/>
        </pc:sldMkLst>
        <pc:spChg chg="mod">
          <ac:chgData name="alexandre rivallain" userId="fe366aeb-b697-4661-ac65-5a1c736bc67e" providerId="ADAL" clId="{5E431AB1-156B-4A3A-BBBF-B01D18533F5F}" dt="2023-05-04T13:54:29.531" v="1070" actId="20577"/>
          <ac:spMkLst>
            <pc:docMk/>
            <pc:sldMk cId="1961861413" sldId="295"/>
            <ac:spMk id="3" creationId="{00000000-0000-0000-0000-000000000000}"/>
          </ac:spMkLst>
        </pc:spChg>
      </pc:sldChg>
      <pc:sldChg chg="modSp add">
        <pc:chgData name="alexandre rivallain" userId="fe366aeb-b697-4661-ac65-5a1c736bc67e" providerId="ADAL" clId="{5E431AB1-156B-4A3A-BBBF-B01D18533F5F}" dt="2023-05-05T14:34:28.103" v="1784" actId="20577"/>
        <pc:sldMkLst>
          <pc:docMk/>
          <pc:sldMk cId="1089897418" sldId="296"/>
        </pc:sldMkLst>
        <pc:spChg chg="mod">
          <ac:chgData name="alexandre rivallain" userId="fe366aeb-b697-4661-ac65-5a1c736bc67e" providerId="ADAL" clId="{5E431AB1-156B-4A3A-BBBF-B01D18533F5F}" dt="2023-05-05T14:34:28.103" v="1784" actId="20577"/>
          <ac:spMkLst>
            <pc:docMk/>
            <pc:sldMk cId="1089897418" sldId="296"/>
            <ac:spMk id="2" creationId="{EDD41B08-B34F-4309-B135-ABABA2CB3B4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B480B-6FCD-4DF1-8699-FEDA410899B3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C2409-B7F7-4B34-95A0-22DC1A3762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740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1A1C6-FC76-499E-BBC4-FF165ACEE8AF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BFBA1-2001-45E7-AB23-60AD13E3E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49934" y="5533330"/>
            <a:ext cx="5204049" cy="4526933"/>
          </a:xfrm>
          <a:prstGeom prst="rect">
            <a:avLst/>
          </a:prstGeom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5263" y="1436688"/>
            <a:ext cx="6894513" cy="387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6223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f460a760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5263" y="1436688"/>
            <a:ext cx="6894513" cy="387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f460a760d_0_21:notes"/>
          <p:cNvSpPr txBox="1">
            <a:spLocks noGrp="1"/>
          </p:cNvSpPr>
          <p:nvPr>
            <p:ph type="body" idx="1"/>
          </p:nvPr>
        </p:nvSpPr>
        <p:spPr>
          <a:xfrm>
            <a:off x="649933" y="5533331"/>
            <a:ext cx="5204007" cy="4526861"/>
          </a:xfrm>
          <a:prstGeom prst="rect">
            <a:avLst/>
          </a:prstGeom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0f460a760d_0_21:notes"/>
          <p:cNvSpPr txBox="1">
            <a:spLocks noGrp="1"/>
          </p:cNvSpPr>
          <p:nvPr>
            <p:ph type="sldNum" idx="12"/>
          </p:nvPr>
        </p:nvSpPr>
        <p:spPr>
          <a:xfrm>
            <a:off x="3683457" y="10920511"/>
            <a:ext cx="2819054" cy="577340"/>
          </a:xfrm>
          <a:prstGeom prst="rect">
            <a:avLst/>
          </a:prstGeom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359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0f460a760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5263" y="1436688"/>
            <a:ext cx="6894513" cy="387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0f460a760d_0_7:notes"/>
          <p:cNvSpPr txBox="1">
            <a:spLocks noGrp="1"/>
          </p:cNvSpPr>
          <p:nvPr>
            <p:ph type="body" idx="1"/>
          </p:nvPr>
        </p:nvSpPr>
        <p:spPr>
          <a:xfrm>
            <a:off x="649933" y="5533331"/>
            <a:ext cx="5204007" cy="4526861"/>
          </a:xfrm>
          <a:prstGeom prst="rect">
            <a:avLst/>
          </a:prstGeom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0f460a760d_0_7:notes"/>
          <p:cNvSpPr txBox="1">
            <a:spLocks noGrp="1"/>
          </p:cNvSpPr>
          <p:nvPr>
            <p:ph type="sldNum" idx="12"/>
          </p:nvPr>
        </p:nvSpPr>
        <p:spPr>
          <a:xfrm>
            <a:off x="3683457" y="10920511"/>
            <a:ext cx="2819054" cy="577340"/>
          </a:xfrm>
          <a:prstGeom prst="rect">
            <a:avLst/>
          </a:prstGeom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540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f460a760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5263" y="1436688"/>
            <a:ext cx="6894513" cy="387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f460a760d_0_21:notes"/>
          <p:cNvSpPr txBox="1">
            <a:spLocks noGrp="1"/>
          </p:cNvSpPr>
          <p:nvPr>
            <p:ph type="body" idx="1"/>
          </p:nvPr>
        </p:nvSpPr>
        <p:spPr>
          <a:xfrm>
            <a:off x="649933" y="5533331"/>
            <a:ext cx="5204007" cy="4526861"/>
          </a:xfrm>
          <a:prstGeom prst="rect">
            <a:avLst/>
          </a:prstGeom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0f460a760d_0_21:notes"/>
          <p:cNvSpPr txBox="1">
            <a:spLocks noGrp="1"/>
          </p:cNvSpPr>
          <p:nvPr>
            <p:ph type="sldNum" idx="12"/>
          </p:nvPr>
        </p:nvSpPr>
        <p:spPr>
          <a:xfrm>
            <a:off x="3683457" y="10920511"/>
            <a:ext cx="2819054" cy="577340"/>
          </a:xfrm>
          <a:prstGeom prst="rect">
            <a:avLst/>
          </a:prstGeom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05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f460a760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5263" y="1436688"/>
            <a:ext cx="6894513" cy="387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f460a760d_0_21:notes"/>
          <p:cNvSpPr txBox="1">
            <a:spLocks noGrp="1"/>
          </p:cNvSpPr>
          <p:nvPr>
            <p:ph type="body" idx="1"/>
          </p:nvPr>
        </p:nvSpPr>
        <p:spPr>
          <a:xfrm>
            <a:off x="649933" y="5533331"/>
            <a:ext cx="5204007" cy="4526861"/>
          </a:xfrm>
          <a:prstGeom prst="rect">
            <a:avLst/>
          </a:prstGeom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0f460a760d_0_21:notes"/>
          <p:cNvSpPr txBox="1">
            <a:spLocks noGrp="1"/>
          </p:cNvSpPr>
          <p:nvPr>
            <p:ph type="sldNum" idx="12"/>
          </p:nvPr>
        </p:nvSpPr>
        <p:spPr>
          <a:xfrm>
            <a:off x="3683457" y="10920511"/>
            <a:ext cx="2819054" cy="577340"/>
          </a:xfrm>
          <a:prstGeom prst="rect">
            <a:avLst/>
          </a:prstGeom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191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BFBA1-2001-45E7-AB23-60AD13E3EE6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76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f460a760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5263" y="1436688"/>
            <a:ext cx="6894513" cy="387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f460a760d_0_21:notes"/>
          <p:cNvSpPr txBox="1">
            <a:spLocks noGrp="1"/>
          </p:cNvSpPr>
          <p:nvPr>
            <p:ph type="body" idx="1"/>
          </p:nvPr>
        </p:nvSpPr>
        <p:spPr>
          <a:xfrm>
            <a:off x="649933" y="5533331"/>
            <a:ext cx="5204007" cy="4526861"/>
          </a:xfrm>
          <a:prstGeom prst="rect">
            <a:avLst/>
          </a:prstGeom>
        </p:spPr>
        <p:txBody>
          <a:bodyPr spcFirstLastPara="1" wrap="square" lIns="91500" tIns="45750" rIns="91500" bIns="45750" anchor="t" anchorCtr="0">
            <a:noAutofit/>
          </a:bodyPr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g20f460a760d_0_21:notes"/>
          <p:cNvSpPr txBox="1">
            <a:spLocks noGrp="1"/>
          </p:cNvSpPr>
          <p:nvPr>
            <p:ph type="sldNum" idx="12"/>
          </p:nvPr>
        </p:nvSpPr>
        <p:spPr>
          <a:xfrm>
            <a:off x="3683457" y="10920511"/>
            <a:ext cx="2819054" cy="577340"/>
          </a:xfrm>
          <a:prstGeom prst="rect">
            <a:avLst/>
          </a:prstGeom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9271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f460a760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5263" y="1436688"/>
            <a:ext cx="6894513" cy="387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f460a760d_0_21:notes"/>
          <p:cNvSpPr txBox="1">
            <a:spLocks noGrp="1"/>
          </p:cNvSpPr>
          <p:nvPr>
            <p:ph type="body" idx="1"/>
          </p:nvPr>
        </p:nvSpPr>
        <p:spPr>
          <a:xfrm>
            <a:off x="649933" y="5533331"/>
            <a:ext cx="5204007" cy="4526861"/>
          </a:xfrm>
          <a:prstGeom prst="rect">
            <a:avLst/>
          </a:prstGeom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g20f460a760d_0_21:notes"/>
          <p:cNvSpPr txBox="1">
            <a:spLocks noGrp="1"/>
          </p:cNvSpPr>
          <p:nvPr>
            <p:ph type="sldNum" idx="12"/>
          </p:nvPr>
        </p:nvSpPr>
        <p:spPr>
          <a:xfrm>
            <a:off x="3683457" y="10920511"/>
            <a:ext cx="2819054" cy="577340"/>
          </a:xfrm>
          <a:prstGeom prst="rect">
            <a:avLst/>
          </a:prstGeom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503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f460a760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5263" y="1436688"/>
            <a:ext cx="6894513" cy="387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f460a760d_0_21:notes"/>
          <p:cNvSpPr txBox="1">
            <a:spLocks noGrp="1"/>
          </p:cNvSpPr>
          <p:nvPr>
            <p:ph type="body" idx="1"/>
          </p:nvPr>
        </p:nvSpPr>
        <p:spPr>
          <a:xfrm>
            <a:off x="649933" y="5533331"/>
            <a:ext cx="5204007" cy="4526861"/>
          </a:xfrm>
          <a:prstGeom prst="rect">
            <a:avLst/>
          </a:prstGeom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g20f460a760d_0_21:notes"/>
          <p:cNvSpPr txBox="1">
            <a:spLocks noGrp="1"/>
          </p:cNvSpPr>
          <p:nvPr>
            <p:ph type="sldNum" idx="12"/>
          </p:nvPr>
        </p:nvSpPr>
        <p:spPr>
          <a:xfrm>
            <a:off x="3683457" y="10920511"/>
            <a:ext cx="2819054" cy="577340"/>
          </a:xfrm>
          <a:prstGeom prst="rect">
            <a:avLst/>
          </a:prstGeom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216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f460a760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5263" y="1436688"/>
            <a:ext cx="6894513" cy="387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f460a760d_0_21:notes"/>
          <p:cNvSpPr txBox="1">
            <a:spLocks noGrp="1"/>
          </p:cNvSpPr>
          <p:nvPr>
            <p:ph type="body" idx="1"/>
          </p:nvPr>
        </p:nvSpPr>
        <p:spPr>
          <a:xfrm>
            <a:off x="649933" y="5533331"/>
            <a:ext cx="5204007" cy="4526861"/>
          </a:xfrm>
          <a:prstGeom prst="rect">
            <a:avLst/>
          </a:prstGeom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0f460a760d_0_21:notes"/>
          <p:cNvSpPr txBox="1">
            <a:spLocks noGrp="1"/>
          </p:cNvSpPr>
          <p:nvPr>
            <p:ph type="sldNum" idx="12"/>
          </p:nvPr>
        </p:nvSpPr>
        <p:spPr>
          <a:xfrm>
            <a:off x="3683457" y="10920511"/>
            <a:ext cx="2819054" cy="577340"/>
          </a:xfrm>
          <a:prstGeom prst="rect">
            <a:avLst/>
          </a:prstGeom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323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f460a760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5263" y="1436688"/>
            <a:ext cx="6894513" cy="387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f460a760d_0_21:notes"/>
          <p:cNvSpPr txBox="1">
            <a:spLocks noGrp="1"/>
          </p:cNvSpPr>
          <p:nvPr>
            <p:ph type="body" idx="1"/>
          </p:nvPr>
        </p:nvSpPr>
        <p:spPr>
          <a:xfrm>
            <a:off x="649933" y="5533331"/>
            <a:ext cx="5204007" cy="4526861"/>
          </a:xfrm>
          <a:prstGeom prst="rect">
            <a:avLst/>
          </a:prstGeom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0f460a760d_0_21:notes"/>
          <p:cNvSpPr txBox="1">
            <a:spLocks noGrp="1"/>
          </p:cNvSpPr>
          <p:nvPr>
            <p:ph type="sldNum" idx="12"/>
          </p:nvPr>
        </p:nvSpPr>
        <p:spPr>
          <a:xfrm>
            <a:off x="3683457" y="10920511"/>
            <a:ext cx="2819054" cy="577340"/>
          </a:xfrm>
          <a:prstGeom prst="rect">
            <a:avLst/>
          </a:prstGeom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0960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f460a760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5263" y="1436688"/>
            <a:ext cx="6894513" cy="387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f460a760d_0_21:notes"/>
          <p:cNvSpPr txBox="1">
            <a:spLocks noGrp="1"/>
          </p:cNvSpPr>
          <p:nvPr>
            <p:ph type="body" idx="1"/>
          </p:nvPr>
        </p:nvSpPr>
        <p:spPr>
          <a:xfrm>
            <a:off x="649933" y="5533331"/>
            <a:ext cx="5204007" cy="4526861"/>
          </a:xfrm>
          <a:prstGeom prst="rect">
            <a:avLst/>
          </a:prstGeom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0f460a760d_0_21:notes"/>
          <p:cNvSpPr txBox="1">
            <a:spLocks noGrp="1"/>
          </p:cNvSpPr>
          <p:nvPr>
            <p:ph type="sldNum" idx="12"/>
          </p:nvPr>
        </p:nvSpPr>
        <p:spPr>
          <a:xfrm>
            <a:off x="3683457" y="10920511"/>
            <a:ext cx="2819054" cy="577340"/>
          </a:xfrm>
          <a:prstGeom prst="rect">
            <a:avLst/>
          </a:prstGeom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55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BCC1-EB7E-445A-B853-D90DF25F3FAA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19F7-AAF9-455B-90AF-5C4F75E75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2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BCC1-EB7E-445A-B853-D90DF25F3FAA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19F7-AAF9-455B-90AF-5C4F75E75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22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BCC1-EB7E-445A-B853-D90DF25F3FAA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19F7-AAF9-455B-90AF-5C4F75E75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22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BCC1-EB7E-445A-B853-D90DF25F3FAA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19F7-AAF9-455B-90AF-5C4F75E75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43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BCC1-EB7E-445A-B853-D90DF25F3FAA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19F7-AAF9-455B-90AF-5C4F75E75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16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BCC1-EB7E-445A-B853-D90DF25F3FAA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19F7-AAF9-455B-90AF-5C4F75E75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33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BCC1-EB7E-445A-B853-D90DF25F3FAA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19F7-AAF9-455B-90AF-5C4F75E75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46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BCC1-EB7E-445A-B853-D90DF25F3FAA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19F7-AAF9-455B-90AF-5C4F75E75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67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BCC1-EB7E-445A-B853-D90DF25F3FAA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19F7-AAF9-455B-90AF-5C4F75E75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12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BCC1-EB7E-445A-B853-D90DF25F3FAA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19F7-AAF9-455B-90AF-5C4F75E75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4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BCC1-EB7E-445A-B853-D90DF25F3FAA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19F7-AAF9-455B-90AF-5C4F75E75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11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6BCC1-EB7E-445A-B853-D90DF25F3FAA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419F7-AAF9-455B-90AF-5C4F75E75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7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us02web.zoom.us/j/81455796370?pwd=T2h4R3hSYXpYKzJjZEVRM3ZyVUE3UT09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wMMnzyiypWMF5pNj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assinversant.org/secheresse-les-membres-de-laneb-sont-sur-le-pont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ssinversant.org/infolettre/newsletter-gestion-ressource-secheress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assinversant.org/groupe-de-travail-secheresse-du-3-avril-2023/" TargetMode="External"/><Relationship Id="rId4" Type="http://schemas.openxmlformats.org/officeDocument/2006/relationships/hyperlink" Target="https://bassinversant.org/wp-content/uploads/2023/04/tour-de-table-des-bassins-gt-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ssinversant.org/cash-comite-danticipation-et-de-suivi-hydrologique-27-avril-2023-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ssinversant.org/cne-comite-national-de-leau-4-mai-202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bassinversant.org/ressources/plan-eau-des-mesures-utiles-mais-qui-doivent-sinscrire-dans-un-renforcement-de-notre-organisation-par-bassin-pour-une-gestion-en-bien-commun-devenue-indispensable/" TargetMode="External"/><Relationship Id="rId4" Type="http://schemas.openxmlformats.org/officeDocument/2006/relationships/hyperlink" Target="https://bassinversant.org/le-plan-eau-du-gouvernement-recapitulatif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UTdtBhfPFYfHLR9x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assinversant.org/appel-a-contribution-du-resea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ulie\Desktop\https___bassinversant.org_wp-content_uploads_2023_02_230418_contribution-aneb-retex-secheresse-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74" y="276275"/>
            <a:ext cx="4546129" cy="226974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50936" y="2822290"/>
            <a:ext cx="11690635" cy="280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00B0F0"/>
              </a:buClr>
              <a:buSzPts val="4400"/>
            </a:pPr>
            <a:r>
              <a:rPr lang="fr-FR" sz="4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Groupe de Travail « Sécheresse »</a:t>
            </a:r>
            <a:br>
              <a:rPr lang="fr-FR" sz="4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Séance 3</a:t>
            </a:r>
          </a:p>
          <a:p>
            <a:pPr lvl="0" algn="ctr">
              <a:lnSpc>
                <a:spcPct val="90000"/>
              </a:lnSpc>
              <a:buClr>
                <a:srgbClr val="00B0F0"/>
              </a:buClr>
              <a:buSzPts val="4400"/>
            </a:pPr>
            <a:r>
              <a:rPr lang="fr-FR" sz="28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Mardi 9 mai - 16h à 17h30</a:t>
            </a:r>
            <a:br>
              <a:rPr lang="fr-F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82876" y="6184508"/>
            <a:ext cx="6096000" cy="38647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333"/>
              </a:buClr>
              <a:buSzPts val="1000"/>
              <a:buFont typeface="Arial"/>
              <a:buNone/>
            </a:pPr>
            <a:r>
              <a:rPr lang="fr-FR" sz="1000" b="0" i="0" u="none" strike="noStrike" cap="none">
                <a:solidFill>
                  <a:srgbClr val="232333"/>
                </a:solidFill>
                <a:latin typeface="Arial"/>
                <a:ea typeface="Arial"/>
                <a:cs typeface="Arial"/>
                <a:sym typeface="Arial"/>
              </a:rPr>
              <a:t>823695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35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41B08-B34F-4309-B135-ABABA2CB3B48}"/>
              </a:ext>
            </a:extLst>
          </p:cNvPr>
          <p:cNvSpPr/>
          <p:nvPr/>
        </p:nvSpPr>
        <p:spPr>
          <a:xfrm>
            <a:off x="628071" y="1142422"/>
            <a:ext cx="117461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  <a:latin typeface="Ubuntu Light" panose="020B03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 de table des situations des bassins selon les besoins  </a:t>
            </a: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8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41B08-B34F-4309-B135-ABABA2CB3B48}"/>
              </a:ext>
            </a:extLst>
          </p:cNvPr>
          <p:cNvSpPr/>
          <p:nvPr/>
        </p:nvSpPr>
        <p:spPr>
          <a:xfrm>
            <a:off x="703987" y="1467353"/>
            <a:ext cx="978341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  <a:latin typeface="Ubuntu Light" panose="020B03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Suites </a:t>
            </a:r>
          </a:p>
          <a:p>
            <a:endParaRPr lang="fr-FR" sz="1800" b="1" dirty="0">
              <a:solidFill>
                <a:schemeClr val="tx1"/>
              </a:solidFill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b="1" dirty="0">
                <a:solidFill>
                  <a:schemeClr val="tx1"/>
                </a:solidFill>
                <a:latin typeface="Ubuntu Light" panose="020B03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Dates </a:t>
            </a:r>
            <a:r>
              <a:rPr lang="fr-FR" b="1" dirty="0">
                <a:latin typeface="Ubuntu Light" panose="020B03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prochains GT Sécheresse (</a:t>
            </a:r>
            <a:r>
              <a:rPr lang="fr-FR" b="1" dirty="0" err="1">
                <a:latin typeface="Ubuntu Light" panose="020B03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</a:t>
            </a:r>
            <a:r>
              <a:rPr lang="fr-FR" b="1" dirty="0">
                <a:latin typeface="Ubuntu Light" panose="020B03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b="1" dirty="0">
              <a:solidFill>
                <a:schemeClr val="tx1"/>
              </a:solidFill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 b="1" dirty="0"/>
              <a:t>Mardi 30 mai 16h-17h30 (</a:t>
            </a:r>
            <a:r>
              <a:rPr lang="fr-FR" sz="2000" b="1" dirty="0">
                <a:hlinkClick r:id="rId3"/>
              </a:rPr>
              <a:t>https://forms.gle/wMMnzyiypWMF5pNj6</a:t>
            </a:r>
            <a:r>
              <a:rPr lang="fr-FR" sz="2000" b="1" dirty="0"/>
              <a:t> )</a:t>
            </a:r>
            <a:endParaRPr lang="fr-FR" sz="2800" b="1" dirty="0"/>
          </a:p>
          <a:p>
            <a:pPr lvl="1"/>
            <a:r>
              <a:rPr lang="fr-FR" b="1" dirty="0">
                <a:latin typeface="Ubuntu Light" panose="020B03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Atelier de travail en présentiel (le 21 ou 23 juin) </a:t>
            </a:r>
          </a:p>
          <a:p>
            <a:pPr lvl="1"/>
            <a:endParaRPr lang="fr-FR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endParaRPr lang="fr-FR" sz="1800" b="1" dirty="0">
              <a:solidFill>
                <a:schemeClr val="tx1"/>
              </a:solidFill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endParaRPr lang="fr-FR" sz="1800" b="1" dirty="0">
              <a:solidFill>
                <a:schemeClr val="tx1"/>
              </a:solidFill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b="1" dirty="0">
              <a:solidFill>
                <a:srgbClr val="00B0F0"/>
              </a:solidFill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b="1" dirty="0">
              <a:effectLst/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2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41B08-B34F-4309-B135-ABABA2CB3B48}"/>
              </a:ext>
            </a:extLst>
          </p:cNvPr>
          <p:cNvSpPr/>
          <p:nvPr/>
        </p:nvSpPr>
        <p:spPr>
          <a:xfrm>
            <a:off x="157017" y="154131"/>
            <a:ext cx="1174614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>
                <a:solidFill>
                  <a:srgbClr val="00B0F0"/>
                </a:solidFill>
                <a:latin typeface="Ubuntu Light" panose="020B03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rappel : page « actions » des bassins</a:t>
            </a:r>
            <a:r>
              <a:rPr lang="fr-FR" sz="1600" b="1" dirty="0">
                <a:latin typeface="Ubuntu Light" panose="020B0304030602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 (voir la page)</a:t>
            </a:r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Tx/>
              <a:buChar char="-"/>
            </a:pPr>
            <a:endParaRPr lang="fr-FR" sz="20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r="68537"/>
          <a:stretch/>
        </p:blipFill>
        <p:spPr>
          <a:xfrm>
            <a:off x="-39971" y="861171"/>
            <a:ext cx="2178878" cy="20762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35" y="3031970"/>
            <a:ext cx="5657200" cy="28609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43537"/>
          <a:stretch/>
        </p:blipFill>
        <p:spPr>
          <a:xfrm>
            <a:off x="2044489" y="861171"/>
            <a:ext cx="3910146" cy="20762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/>
          <a:srcRect b="52087"/>
          <a:stretch/>
        </p:blipFill>
        <p:spPr>
          <a:xfrm>
            <a:off x="6526548" y="1979183"/>
            <a:ext cx="5119253" cy="155171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/>
          <a:srcRect t="25985"/>
          <a:stretch/>
        </p:blipFill>
        <p:spPr>
          <a:xfrm>
            <a:off x="6545686" y="3531589"/>
            <a:ext cx="4766428" cy="223507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930517" y="778510"/>
            <a:ext cx="5076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- Exemples d’actions recensées par structures </a:t>
            </a:r>
          </a:p>
          <a:p>
            <a:r>
              <a:rPr lang="fr-FR" dirty="0"/>
              <a:t>- Liste non exhaustive et à compléter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983209" y="5429844"/>
            <a:ext cx="5116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….</a:t>
            </a:r>
          </a:p>
          <a:p>
            <a:r>
              <a:rPr lang="fr-FR" dirty="0"/>
              <a:t>Merci de nous signaler vos actions et ressources pour alimenter cette page</a:t>
            </a:r>
          </a:p>
        </p:txBody>
      </p:sp>
    </p:spTree>
    <p:extLst>
      <p:ext uri="{BB962C8B-B14F-4D97-AF65-F5344CB8AC3E}">
        <p14:creationId xmlns:p14="http://schemas.microsoft.com/office/powerpoint/2010/main" val="69304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41B08-B34F-4309-B135-ABABA2CB3B48}"/>
              </a:ext>
            </a:extLst>
          </p:cNvPr>
          <p:cNvSpPr/>
          <p:nvPr/>
        </p:nvSpPr>
        <p:spPr>
          <a:xfrm>
            <a:off x="244567" y="98013"/>
            <a:ext cx="12034982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  <a:latin typeface="Ubuntu Light" panose="020B03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Objectifs :</a:t>
            </a:r>
          </a:p>
          <a:p>
            <a:endParaRPr lang="fr-FR" sz="1050" b="1" dirty="0">
              <a:solidFill>
                <a:srgbClr val="00B0F0"/>
              </a:solidFill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fr-FR" sz="2000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Partager régulièrement au sein du réseau sur la gouvernance, les actions, le financement </a:t>
            </a:r>
          </a:p>
          <a:p>
            <a:pPr marL="457200" indent="-457200">
              <a:buFontTx/>
              <a:buChar char="-"/>
            </a:pPr>
            <a:r>
              <a:rPr lang="fr-FR" sz="2000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Travailler aux messages, à la valorisation au plan national des actions des bassins </a:t>
            </a:r>
          </a:p>
          <a:p>
            <a:pPr marL="457200" indent="-457200">
              <a:buFontTx/>
              <a:buChar char="-"/>
            </a:pPr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2000" b="1" dirty="0">
              <a:effectLst/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567" y="1358324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rgbClr val="00B0F0"/>
                </a:solidFill>
                <a:latin typeface="Ubuntu Light" panose="020B03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</a:t>
            </a:r>
            <a:endParaRPr lang="fr-FR" sz="20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307" y="1881544"/>
            <a:ext cx="1249776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Retour sur GT n°2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Actualités nationales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CASH (27/04)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CNE (04/05)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Réponse de l’ANEB au Plan Eau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Consultation en cours /sollicitation du réseau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Présentation « Indicateurs – EP Loire 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Tour de table des situations/problématiques de chacun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Echange autour du partage de </a:t>
            </a:r>
            <a:r>
              <a:rPr lang="fr-FR" sz="2000" dirty="0" err="1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REx</a:t>
            </a:r>
            <a:r>
              <a:rPr lang="fr-FR" sz="2000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/solutions de gestion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Réflexion sur les caractéristiques à renseigner dans le catalogue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Réflexion sur format et alimentation</a:t>
            </a:r>
            <a:endParaRPr lang="fr-FR" sz="1600" dirty="0">
              <a:latin typeface="Ubuntu" panose="020B05040306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600" b="1" dirty="0">
              <a:latin typeface="Ubuntu" panose="020B0504030602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6235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Présents/ inscrits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8882" y="223049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EP Loire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EPTB Dordogne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EPTB Eaux et Vilaine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SIARJA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SMIDDEST (Estuaire Gironde)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EPTB Saône et Doubs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Syndicat de bassin de l’Elorn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SMEAG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EPAMA – EPTB Meuse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Syndicat Mixte Moselle Aval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EPAGE </a:t>
            </a:r>
            <a:r>
              <a:rPr lang="fr-FR" dirty="0" err="1"/>
              <a:t>HuCA</a:t>
            </a:r>
            <a:r>
              <a:rPr lang="fr-F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EPTB Seine Grands Lacs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58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41B08-B34F-4309-B135-ABABA2CB3B48}"/>
              </a:ext>
            </a:extLst>
          </p:cNvPr>
          <p:cNvSpPr/>
          <p:nvPr/>
        </p:nvSpPr>
        <p:spPr>
          <a:xfrm>
            <a:off x="136187" y="209930"/>
            <a:ext cx="1174614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  <a:latin typeface="Ubuntu Light" panose="020B03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Bilan GT Sécheresse n°2 du 18 avril</a:t>
            </a:r>
          </a:p>
          <a:p>
            <a:endParaRPr lang="fr-FR" sz="1100" b="1" dirty="0">
              <a:solidFill>
                <a:srgbClr val="00B0F0"/>
              </a:solidFill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Tx/>
              <a:buChar char="-"/>
            </a:pPr>
            <a:endParaRPr lang="fr-FR" sz="2000" b="1" dirty="0"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91864" y="537478"/>
            <a:ext cx="1915251" cy="50334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  <a:latin typeface="Ubuntu" panose="020B0504030602030204" pitchFamily="34" charset="0"/>
              </a:rPr>
              <a:t>11 </a:t>
            </a:r>
            <a:r>
              <a:rPr lang="fr-FR" sz="1400" b="1" dirty="0">
                <a:latin typeface="Ubuntu" panose="020B0504030602030204" pitchFamily="34" charset="0"/>
              </a:rPr>
              <a:t>bassins présents : </a:t>
            </a:r>
          </a:p>
          <a:p>
            <a:pPr lvl="0"/>
            <a:r>
              <a:rPr lang="fr-FR" sz="1200" dirty="0">
                <a:latin typeface="Ubuntu" panose="020B0504030602030204" pitchFamily="34" charset="0"/>
              </a:rPr>
              <a:t>EP Loire</a:t>
            </a:r>
          </a:p>
          <a:p>
            <a:pPr lvl="0"/>
            <a:r>
              <a:rPr lang="fr-FR" sz="1200" dirty="0">
                <a:latin typeface="Ubuntu" panose="020B0504030602030204" pitchFamily="34" charset="0"/>
              </a:rPr>
              <a:t>EPTB Dordogne</a:t>
            </a:r>
          </a:p>
          <a:p>
            <a:pPr lvl="0"/>
            <a:r>
              <a:rPr lang="fr-FR" sz="1200" dirty="0">
                <a:latin typeface="Ubuntu" panose="020B0504030602030204" pitchFamily="34" charset="0"/>
              </a:rPr>
              <a:t>EPTB Eaux et Vilaine</a:t>
            </a:r>
          </a:p>
          <a:p>
            <a:pPr lvl="0"/>
            <a:r>
              <a:rPr lang="fr-FR" sz="1200" dirty="0">
                <a:latin typeface="Ubuntu" panose="020B0504030602030204" pitchFamily="34" charset="0"/>
              </a:rPr>
              <a:t>SIARJA</a:t>
            </a:r>
          </a:p>
          <a:p>
            <a:pPr lvl="0"/>
            <a:r>
              <a:rPr lang="fr-FR" sz="1200" dirty="0">
                <a:latin typeface="Ubuntu" panose="020B0504030602030204" pitchFamily="34" charset="0"/>
              </a:rPr>
              <a:t>SMIDDEST </a:t>
            </a:r>
          </a:p>
          <a:p>
            <a:pPr lvl="0"/>
            <a:r>
              <a:rPr lang="fr-FR" sz="1200" dirty="0">
                <a:latin typeface="Ubuntu" panose="020B0504030602030204" pitchFamily="34" charset="0"/>
              </a:rPr>
              <a:t>EPTB Saône et Doubs</a:t>
            </a:r>
          </a:p>
          <a:p>
            <a:pPr lvl="0"/>
            <a:r>
              <a:rPr lang="fr-FR" sz="1200" dirty="0">
                <a:latin typeface="Ubuntu" panose="020B0504030602030204" pitchFamily="34" charset="0"/>
              </a:rPr>
              <a:t>Syndicat de bassin de l’Elorn</a:t>
            </a:r>
          </a:p>
          <a:p>
            <a:pPr lvl="0"/>
            <a:r>
              <a:rPr lang="fr-FR" sz="1200" dirty="0">
                <a:latin typeface="Ubuntu" panose="020B0504030602030204" pitchFamily="34" charset="0"/>
              </a:rPr>
              <a:t>SMEAG</a:t>
            </a:r>
          </a:p>
          <a:p>
            <a:pPr lvl="0"/>
            <a:r>
              <a:rPr lang="fr-FR" sz="1200" dirty="0">
                <a:latin typeface="Ubuntu" panose="020B0504030602030204" pitchFamily="34" charset="0"/>
              </a:rPr>
              <a:t>EPAMA – EPTB Meuse</a:t>
            </a:r>
          </a:p>
          <a:p>
            <a:pPr lvl="0"/>
            <a:r>
              <a:rPr lang="fr-FR" sz="1200" dirty="0">
                <a:latin typeface="Ubuntu" panose="020B0504030602030204" pitchFamily="34" charset="0"/>
              </a:rPr>
              <a:t>Syndicat Mixte Moselle Aval</a:t>
            </a:r>
          </a:p>
          <a:p>
            <a:pPr lvl="0"/>
            <a:r>
              <a:rPr lang="fr-FR" sz="1200" dirty="0">
                <a:latin typeface="Ubuntu" panose="020B0504030602030204" pitchFamily="34" charset="0"/>
              </a:rPr>
              <a:t>EPAGE </a:t>
            </a:r>
            <a:r>
              <a:rPr lang="fr-FR" sz="1200" dirty="0" err="1">
                <a:latin typeface="Ubuntu" panose="020B0504030602030204" pitchFamily="34" charset="0"/>
              </a:rPr>
              <a:t>HuCA</a:t>
            </a:r>
            <a:endParaRPr lang="fr-FR" sz="1200" dirty="0">
              <a:latin typeface="Ubuntu" panose="020B0504030602030204" pitchFamily="34" charset="0"/>
            </a:endParaRPr>
          </a:p>
          <a:p>
            <a:pPr lvl="0"/>
            <a:r>
              <a:rPr lang="fr-FR" sz="1200" dirty="0">
                <a:latin typeface="Ubuntu" panose="020B0504030602030204" pitchFamily="34" charset="0"/>
              </a:rPr>
              <a:t>EPTB Seine Grands Lacs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58587"/>
            <a:ext cx="102918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B0F0"/>
                </a:solidFill>
              </a:rPr>
              <a:t>Mise en place de la Newsletter « Gestion de la Ressource – Sécheresse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Ubuntu" panose="020B0504030602030204" pitchFamily="34" charset="0"/>
              </a:rPr>
              <a:t>Comprend des actualités nationales, des actualités du réseau et des outils de partage de REX des bassins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Ubuntu" panose="020B0504030602030204" pitchFamily="34" charset="0"/>
              </a:rPr>
              <a:t>Réactions ? (forme, fréquence)</a:t>
            </a:r>
          </a:p>
          <a:p>
            <a:pPr lvl="1"/>
            <a:r>
              <a:rPr lang="fr-FR" b="1" u="sng" dirty="0">
                <a:hlinkClick r:id="rId3"/>
              </a:rPr>
              <a:t>Voir la Newsletter</a:t>
            </a:r>
            <a:endParaRPr lang="fr-FR" dirty="0"/>
          </a:p>
          <a:p>
            <a:pPr lvl="1"/>
            <a:endParaRPr lang="fr-FR" sz="1100" dirty="0"/>
          </a:p>
          <a:p>
            <a:pPr lvl="1"/>
            <a:endParaRPr lang="fr-FR" sz="1100" dirty="0"/>
          </a:p>
          <a:p>
            <a:pPr lvl="1"/>
            <a:endParaRPr lang="fr-FR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B0F0"/>
                </a:solidFill>
              </a:rPr>
              <a:t>Tour de table des situations/problématiques de chacun</a:t>
            </a:r>
          </a:p>
          <a:p>
            <a:pPr lvl="1"/>
            <a:r>
              <a:rPr lang="fr-FR" dirty="0"/>
              <a:t>Sujet 1 : Recensement de forages des particuliers</a:t>
            </a:r>
          </a:p>
          <a:p>
            <a:pPr lvl="1"/>
            <a:r>
              <a:rPr lang="fr-FR" dirty="0"/>
              <a:t>Sujet 2 : Révision/actualisation de l’étude des Volumes prélevables et Débits d’Objectifs</a:t>
            </a:r>
          </a:p>
          <a:p>
            <a:pPr lvl="1"/>
            <a:r>
              <a:rPr lang="fr-FR" dirty="0"/>
              <a:t>Sujet 3 : Révision des arrêtés cadre sécheresse</a:t>
            </a:r>
          </a:p>
          <a:p>
            <a:pPr lvl="1"/>
            <a:r>
              <a:rPr lang="fr-FR" dirty="0"/>
              <a:t>Sujet 4 : Evaluation PGRE et mise en place de PTGE</a:t>
            </a:r>
          </a:p>
          <a:p>
            <a:pPr lvl="1"/>
            <a:r>
              <a:rPr lang="fr-FR" dirty="0"/>
              <a:t>Sujet 5 : Enjeux liés à la communication</a:t>
            </a:r>
          </a:p>
          <a:p>
            <a:pPr lvl="1"/>
            <a:r>
              <a:rPr lang="fr-FR" dirty="0"/>
              <a:t>Sujet 6 : Soutien d’étiages (dont canaux, évaluation impact assecs)</a:t>
            </a:r>
          </a:p>
          <a:p>
            <a:pPr lvl="1"/>
            <a:r>
              <a:rPr lang="fr-FR" dirty="0"/>
              <a:t>Sujet 7 : Etude quantitative / prise en compte dimension prospective</a:t>
            </a:r>
          </a:p>
          <a:p>
            <a:pPr lvl="1"/>
            <a:r>
              <a:rPr lang="fr-FR" dirty="0"/>
              <a:t>Sujet 8 : Accompagnement des transitions agricoles et changements de filières</a:t>
            </a:r>
          </a:p>
          <a:p>
            <a:pPr lvl="1"/>
            <a:r>
              <a:rPr lang="fr-FR" b="1" u="sng" dirty="0">
                <a:hlinkClick r:id="rId4"/>
              </a:rPr>
              <a:t>Voir le détail des échanges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61574" y="5726443"/>
            <a:ext cx="1730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ym typeface="Wingdings" panose="05000000000000000000" pitchFamily="2" charset="2"/>
              </a:rPr>
              <a:t> </a:t>
            </a:r>
            <a:r>
              <a:rPr lang="fr-FR" i="1" dirty="0"/>
              <a:t>Toutes les ressources </a:t>
            </a:r>
          </a:p>
          <a:p>
            <a:pPr algn="ctr"/>
            <a:r>
              <a:rPr lang="fr-FR" i="1" dirty="0"/>
              <a:t>et </a:t>
            </a:r>
            <a:r>
              <a:rPr lang="fr-FR" i="1" dirty="0" err="1"/>
              <a:t>replay</a:t>
            </a:r>
            <a:r>
              <a:rPr lang="fr-FR" i="1" dirty="0"/>
              <a:t> </a:t>
            </a:r>
            <a:r>
              <a:rPr lang="fr-FR" i="1" dirty="0">
                <a:hlinkClick r:id="rId5"/>
              </a:rPr>
              <a:t>ici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2941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41B08-B34F-4309-B135-ABABA2CB3B48}"/>
              </a:ext>
            </a:extLst>
          </p:cNvPr>
          <p:cNvSpPr/>
          <p:nvPr/>
        </p:nvSpPr>
        <p:spPr>
          <a:xfrm>
            <a:off x="224178" y="163367"/>
            <a:ext cx="11746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  <a:latin typeface="Ubuntu Light" panose="020B03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Actualités nationales </a:t>
            </a:r>
          </a:p>
          <a:p>
            <a:pPr lvl="0"/>
            <a:endParaRPr lang="fr-FR" sz="2000" b="1" dirty="0">
              <a:effectLst/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277" y="861365"/>
            <a:ext cx="1149340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Ubuntu" panose="020B0504030602030204" pitchFamily="34" charset="0"/>
              </a:rPr>
              <a:t>CASH du 27 avril </a:t>
            </a:r>
            <a:r>
              <a:rPr lang="fr-FR" sz="1600" dirty="0">
                <a:latin typeface="Ubuntu" panose="020B0504030602030204" pitchFamily="34" charset="0"/>
                <a:hlinkClick r:id="rId3"/>
              </a:rPr>
              <a:t>(info et supports)</a:t>
            </a:r>
            <a:endParaRPr lang="fr-FR" sz="1600" dirty="0">
              <a:latin typeface="Ubuntu" panose="020B0504030602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Ubuntu" panose="020B0504030602030204" pitchFamily="34" charset="0"/>
              </a:rPr>
              <a:t>Intervention EP Loire, EPTB Charente et EPTB Adour - Remplissage actuel et prospective de remplissage des barrages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Ubuntu" panose="020B0504030602030204" pitchFamily="34" charset="0"/>
              </a:rPr>
              <a:t>« Guide sécheresse » L’actualisation est attendue pour la semaine du 1er mai 2023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600" dirty="0">
              <a:latin typeface="Ubuntu" panose="020B0504030602030204" pitchFamily="34" charset="0"/>
            </a:endParaRPr>
          </a:p>
          <a:p>
            <a:pPr lvl="1"/>
            <a:endParaRPr lang="fr-FR" b="1" dirty="0">
              <a:latin typeface="Ubuntu" panose="020B0504030602030204" pitchFamily="34" charset="0"/>
            </a:endParaRPr>
          </a:p>
          <a:p>
            <a:pPr lvl="1"/>
            <a:endParaRPr lang="fr-FR" b="1" dirty="0">
              <a:latin typeface="Ubuntu" panose="020B0504030602030204" pitchFamily="34" charset="0"/>
            </a:endParaRPr>
          </a:p>
          <a:p>
            <a:pPr lvl="1">
              <a:lnSpc>
                <a:spcPct val="150000"/>
              </a:lnSpc>
            </a:pPr>
            <a:endParaRPr lang="fr-FR" b="1" dirty="0">
              <a:latin typeface="Ubuntu" panose="020B05040306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56" y="2533517"/>
            <a:ext cx="7656499" cy="386866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019852" y="2733858"/>
            <a:ext cx="395047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Ubuntu" panose="020B0504030602030204" pitchFamily="34" charset="0"/>
              </a:rPr>
              <a:t>Complément du ministre C. </a:t>
            </a:r>
            <a:r>
              <a:rPr lang="fr-FR" sz="1600" b="1" dirty="0" err="1">
                <a:latin typeface="Ubuntu" panose="020B0504030602030204" pitchFamily="34" charset="0"/>
              </a:rPr>
              <a:t>Béchu</a:t>
            </a:r>
            <a:endParaRPr lang="fr-FR" sz="1600" b="1" dirty="0">
              <a:latin typeface="Ubuntu" panose="020B0504030602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>
                <a:latin typeface="Ubuntu" panose="020B0504030602030204" pitchFamily="34" charset="0"/>
              </a:rPr>
              <a:t>laisser le temps à la pédagogie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>
                <a:latin typeface="Ubuntu" panose="020B0504030602030204" pitchFamily="34" charset="0"/>
              </a:rPr>
              <a:t>Insister sur les comités de la ressource à l’automne/hiver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>
                <a:latin typeface="Ubuntu" panose="020B0504030602030204" pitchFamily="34" charset="0"/>
              </a:rPr>
              <a:t>Accélérer la mise en œuvre du Plan Eau (travailler avec les Agences et le Ministère de la Santé (REUT) notamment)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>
                <a:latin typeface="Ubuntu" panose="020B0504030602030204" pitchFamily="34" charset="0"/>
              </a:rPr>
              <a:t>Rassembler, dialoguer, partager…</a:t>
            </a:r>
          </a:p>
        </p:txBody>
      </p:sp>
    </p:spTree>
    <p:extLst>
      <p:ext uri="{BB962C8B-B14F-4D97-AF65-F5344CB8AC3E}">
        <p14:creationId xmlns:p14="http://schemas.microsoft.com/office/powerpoint/2010/main" val="255550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41B08-B34F-4309-B135-ABABA2CB3B48}"/>
              </a:ext>
            </a:extLst>
          </p:cNvPr>
          <p:cNvSpPr/>
          <p:nvPr/>
        </p:nvSpPr>
        <p:spPr>
          <a:xfrm>
            <a:off x="224178" y="163367"/>
            <a:ext cx="11746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  <a:latin typeface="Ubuntu Light" panose="020B03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Actualités nationales </a:t>
            </a:r>
          </a:p>
          <a:p>
            <a:pPr lvl="0"/>
            <a:endParaRPr lang="fr-FR" sz="2000" b="1" dirty="0">
              <a:effectLst/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755" y="1051523"/>
            <a:ext cx="7774016" cy="3589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Ubuntu" panose="020B0504030602030204" pitchFamily="34" charset="0"/>
                <a:sym typeface="Wingdings" panose="05000000000000000000" pitchFamily="2" charset="2"/>
              </a:rPr>
              <a:t>CNE – 4 mai après midi  </a:t>
            </a:r>
          </a:p>
          <a:p>
            <a:pPr lvl="1">
              <a:lnSpc>
                <a:spcPct val="150000"/>
              </a:lnSpc>
            </a:pPr>
            <a:r>
              <a:rPr lang="fr-FR" sz="1600" dirty="0">
                <a:latin typeface="Ubuntu" panose="020B0504030602030204" pitchFamily="34" charset="0"/>
                <a:sym typeface="Wingdings" panose="05000000000000000000" pitchFamily="2" charset="2"/>
              </a:rPr>
              <a:t>En savoir plus :  </a:t>
            </a:r>
            <a:br>
              <a:rPr lang="fr-FR" sz="1600" dirty="0">
                <a:latin typeface="Ubuntu" panose="020B0504030602030204" pitchFamily="34" charset="0"/>
                <a:sym typeface="Wingdings" panose="05000000000000000000" pitchFamily="2" charset="2"/>
              </a:rPr>
            </a:br>
            <a:r>
              <a:rPr lang="fr-FR" sz="1600" dirty="0">
                <a:latin typeface="Ubuntu" panose="020B0504030602030204" pitchFamily="34" charset="0"/>
                <a:sym typeface="Wingdings" panose="05000000000000000000" pitchFamily="2" charset="2"/>
                <a:hlinkClick r:id="rId3"/>
              </a:rPr>
              <a:t>https://bassinversant.org/cne-comite-national-de-leau-4-mai-2023/</a:t>
            </a:r>
            <a:endParaRPr lang="fr-FR" sz="1600" dirty="0">
              <a:latin typeface="Ubuntu" panose="020B050403060203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fr-FR" sz="1600" dirty="0">
              <a:latin typeface="Ubuntu" panose="020B0504030602030204" pitchFamily="34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Ubuntu" panose="020B0504030602030204" pitchFamily="34" charset="0"/>
              </a:rPr>
              <a:t>Plan Eau </a:t>
            </a:r>
            <a:r>
              <a:rPr lang="fr-FR" sz="1600" dirty="0">
                <a:latin typeface="Ubuntu" panose="020B0504030602030204" pitchFamily="34" charset="0"/>
                <a:sym typeface="Wingdings" panose="05000000000000000000" pitchFamily="2" charset="2"/>
              </a:rPr>
              <a:t> actions ANEB</a:t>
            </a:r>
          </a:p>
          <a:p>
            <a:pPr lvl="1">
              <a:lnSpc>
                <a:spcPct val="150000"/>
              </a:lnSpc>
            </a:pPr>
            <a:r>
              <a:rPr lang="fr-FR" sz="1600" dirty="0">
                <a:latin typeface="Ubuntu" panose="020B0504030602030204" pitchFamily="34" charset="0"/>
                <a:sym typeface="Wingdings" panose="05000000000000000000" pitchFamily="2" charset="2"/>
              </a:rPr>
              <a:t>En savoir plus :</a:t>
            </a:r>
            <a:endParaRPr lang="fr-FR" sz="1600" dirty="0">
              <a:latin typeface="Ubuntu" panose="020B0504030602030204" pitchFamily="34" charset="0"/>
              <a:sym typeface="Wingdings" panose="05000000000000000000" pitchFamily="2" charset="2"/>
              <a:hlinkClick r:id="rId4"/>
            </a:endParaRPr>
          </a:p>
          <a:p>
            <a:pPr lvl="1">
              <a:lnSpc>
                <a:spcPct val="150000"/>
              </a:lnSpc>
            </a:pPr>
            <a:r>
              <a:rPr lang="fr-FR" sz="1600" dirty="0">
                <a:latin typeface="Ubuntu" panose="020B0504030602030204" pitchFamily="34" charset="0"/>
                <a:sym typeface="Wingdings" panose="05000000000000000000" pitchFamily="2" charset="2"/>
                <a:hlinkClick r:id="rId4"/>
              </a:rPr>
              <a:t>https://bassinversant.org/le-plan-eau-du-gouvernement-recapitulatif/</a:t>
            </a:r>
            <a:r>
              <a:rPr lang="fr-FR" sz="1600" dirty="0">
                <a:latin typeface="Ubuntu" panose="020B0504030602030204" pitchFamily="34" charset="0"/>
                <a:sym typeface="Wingdings" panose="05000000000000000000" pitchFamily="2" charset="2"/>
              </a:rPr>
              <a:t>  </a:t>
            </a:r>
            <a:endParaRPr lang="fr-FR" b="1" dirty="0">
              <a:latin typeface="Ubuntu" panose="020B0504030602030204" pitchFamily="34" charset="0"/>
              <a:sym typeface="Wingdings" panose="05000000000000000000" pitchFamily="2" charset="2"/>
            </a:endParaRPr>
          </a:p>
          <a:p>
            <a:pPr lvl="1"/>
            <a:endParaRPr lang="fr-FR" b="1" dirty="0">
              <a:latin typeface="Ubuntu" panose="020B0504030602030204" pitchFamily="34" charset="0"/>
            </a:endParaRPr>
          </a:p>
          <a:p>
            <a:pPr lvl="1"/>
            <a:endParaRPr lang="fr-FR" b="1" dirty="0">
              <a:latin typeface="Ubuntu" panose="020B0504030602030204" pitchFamily="34" charset="0"/>
            </a:endParaRPr>
          </a:p>
          <a:p>
            <a:pPr lvl="1">
              <a:lnSpc>
                <a:spcPct val="150000"/>
              </a:lnSpc>
            </a:pPr>
            <a:endParaRPr lang="fr-FR" b="1" dirty="0">
              <a:latin typeface="Ubuntu" panose="020B0504030602030204" pitchFamily="34" charset="0"/>
            </a:endParaRPr>
          </a:p>
        </p:txBody>
      </p:sp>
      <p:pic>
        <p:nvPicPr>
          <p:cNvPr id="5" name="Image 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85" y="902030"/>
            <a:ext cx="3557868" cy="519340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492073" y="6095432"/>
            <a:ext cx="347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>
                <a:hlinkClick r:id="rId5"/>
              </a:rPr>
              <a:t>Consulter le document 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96186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41B08-B34F-4309-B135-ABABA2CB3B48}"/>
              </a:ext>
            </a:extLst>
          </p:cNvPr>
          <p:cNvSpPr/>
          <p:nvPr/>
        </p:nvSpPr>
        <p:spPr>
          <a:xfrm>
            <a:off x="224178" y="163367"/>
            <a:ext cx="11746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  <a:latin typeface="Ubuntu Light" panose="020B03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Consultation en cours /sollicitation du réseau </a:t>
            </a:r>
          </a:p>
          <a:p>
            <a:pPr lvl="0"/>
            <a:endParaRPr lang="fr-FR" sz="2000" b="1" dirty="0">
              <a:effectLst/>
              <a:latin typeface="Ubuntu Light" panose="020B03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778" y="920473"/>
            <a:ext cx="11269226" cy="3709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sz="2400" b="1" dirty="0">
              <a:latin typeface="Ubuntu" panose="020B0504030602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Ubuntu" panose="020B0504030602030204" pitchFamily="34" charset="0"/>
              </a:rPr>
              <a:t>Additif instruction PTGE </a:t>
            </a:r>
            <a:r>
              <a:rPr lang="fr-FR" sz="2000" dirty="0">
                <a:latin typeface="Ubuntu" panose="020B0504030602030204" pitchFamily="34" charset="0"/>
              </a:rPr>
              <a:t>(</a:t>
            </a:r>
            <a:r>
              <a:rPr lang="fr-FR" sz="2000" dirty="0">
                <a:latin typeface="Ubuntu" panose="020B0504030602030204" pitchFamily="34" charset="0"/>
                <a:hlinkClick r:id="rId3"/>
              </a:rPr>
              <a:t>consultation du réseau ANEB ici</a:t>
            </a:r>
            <a:r>
              <a:rPr lang="fr-FR" sz="2000" dirty="0">
                <a:latin typeface="Ubuntu" panose="020B0504030602030204" pitchFamily="34" charset="0"/>
              </a:rPr>
              <a:t>)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Ubuntu" panose="020B0504030602030204" pitchFamily="34" charset="0"/>
              </a:rPr>
              <a:t>Recensement forages particuliers (</a:t>
            </a:r>
            <a:r>
              <a:rPr lang="fr-FR" sz="2400" dirty="0">
                <a:latin typeface="Ubuntu" panose="020B0504030602030204" pitchFamily="34" charset="0"/>
                <a:hlinkClick r:id="rId4"/>
              </a:rPr>
              <a:t>article ici</a:t>
            </a:r>
            <a:r>
              <a:rPr lang="fr-FR" sz="2400" dirty="0">
                <a:latin typeface="Ubuntu" panose="020B0504030602030204" pitchFamily="34" charset="0"/>
              </a:rPr>
              <a:t>)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Ubuntu" panose="020B0504030602030204" pitchFamily="34" charset="0"/>
              </a:rPr>
              <a:t>Page recensant l’ensemble des demandes et réponses du réseau (</a:t>
            </a:r>
            <a:r>
              <a:rPr lang="fr-FR" sz="2400" dirty="0">
                <a:solidFill>
                  <a:srgbClr val="FF0000"/>
                </a:solidFill>
                <a:latin typeface="Ubuntu" panose="020B0504030602030204" pitchFamily="34" charset="0"/>
                <a:hlinkClick r:id="rId4"/>
              </a:rPr>
              <a:t>page ici</a:t>
            </a:r>
            <a:r>
              <a:rPr lang="fr-FR" sz="2400" dirty="0">
                <a:latin typeface="Ubuntu" panose="020B0504030602030204" pitchFamily="34" charset="0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400" dirty="0">
              <a:latin typeface="Ubuntu" panose="020B0504030602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Ubuntu" panose="020B0504030602030204" pitchFamily="34" charset="0"/>
              </a:rPr>
              <a:t>Autres sollicitations ? </a:t>
            </a:r>
          </a:p>
          <a:p>
            <a:pPr lvl="1">
              <a:lnSpc>
                <a:spcPct val="150000"/>
              </a:lnSpc>
            </a:pPr>
            <a:endParaRPr lang="fr-FR" sz="24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3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41B08-B34F-4309-B135-ABABA2CB3B48}"/>
              </a:ext>
            </a:extLst>
          </p:cNvPr>
          <p:cNvSpPr/>
          <p:nvPr/>
        </p:nvSpPr>
        <p:spPr>
          <a:xfrm>
            <a:off x="243193" y="212497"/>
            <a:ext cx="11099260" cy="606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aller plus loin dans le partage de REX et leur valorisation</a:t>
            </a:r>
          </a:p>
          <a:p>
            <a:endParaRPr lang="fr-FR" sz="1400" b="1" dirty="0">
              <a:solidFill>
                <a:srgbClr val="00B0F0"/>
              </a:solidFill>
              <a:latin typeface="Ubuntu" panose="020B05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600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Besoin exprimé lors du GT n°1 – catalogue des solutions de gestion mises en place sur les bassins </a:t>
            </a:r>
          </a:p>
          <a:p>
            <a:pPr marL="342900" lvl="0" indent="-342900">
              <a:buFont typeface="Wingdings" panose="05000000000000000000" pitchFamily="2" charset="2"/>
              <a:buChar char="à"/>
            </a:pPr>
            <a:r>
              <a:rPr lang="fr-FR" sz="1600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Transposer, dupliquer ces bonnes pratiques </a:t>
            </a:r>
          </a:p>
          <a:p>
            <a:pPr marL="342900" lvl="0" indent="-342900">
              <a:buFont typeface="Wingdings" panose="05000000000000000000" pitchFamily="2" charset="2"/>
              <a:buChar char="à"/>
            </a:pPr>
            <a:r>
              <a:rPr lang="fr-FR" sz="1600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 tenant compte des spécificités de chaque territoire </a:t>
            </a:r>
          </a:p>
          <a:p>
            <a:pPr marL="342900" lvl="0" indent="-342900">
              <a:buFont typeface="Wingdings" panose="05000000000000000000" pitchFamily="2" charset="2"/>
              <a:buChar char="à"/>
            </a:pPr>
            <a:endParaRPr lang="fr-FR" sz="500" b="1" dirty="0">
              <a:latin typeface="Ubuntu" panose="020B0504030602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/>
            <a:endParaRPr lang="fr-FR" sz="600" b="1" dirty="0">
              <a:latin typeface="Ubuntu" panose="020B05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fr-FR" b="1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b="1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Définir les « caractéristiques » du bassin pour contextualiser les solutions mises en places </a:t>
            </a:r>
          </a:p>
          <a:p>
            <a:pPr lvl="0">
              <a:lnSpc>
                <a:spcPct val="150000"/>
              </a:lnSpc>
            </a:pPr>
            <a:endParaRPr lang="fr-FR" sz="800" b="1" dirty="0">
              <a:latin typeface="Ubuntu" panose="020B05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fr-FR" b="1" dirty="0">
                <a:solidFill>
                  <a:schemeClr val="accent2"/>
                </a:solidFill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Propositions : </a:t>
            </a:r>
          </a:p>
          <a:p>
            <a:pPr lvl="1">
              <a:lnSpc>
                <a:spcPct val="150000"/>
              </a:lnSpc>
            </a:pPr>
            <a:r>
              <a:rPr lang="fr-FR" sz="1400" b="1" dirty="0">
                <a:solidFill>
                  <a:schemeClr val="accent2"/>
                </a:solidFill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600" dirty="0">
                <a:solidFill>
                  <a:schemeClr val="accent2"/>
                </a:solidFill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Enjeux présents sur le bassin (ressources disponibles, usages principaux…)</a:t>
            </a:r>
          </a:p>
          <a:p>
            <a:pPr lvl="1">
              <a:lnSpc>
                <a:spcPct val="150000"/>
              </a:lnSpc>
            </a:pPr>
            <a:r>
              <a:rPr lang="fr-FR" sz="1600" dirty="0">
                <a:solidFill>
                  <a:schemeClr val="accent2"/>
                </a:solidFill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Types de missions de la structure (Gestion étiages, gestion barrages …)</a:t>
            </a:r>
          </a:p>
          <a:p>
            <a:pPr lvl="1">
              <a:lnSpc>
                <a:spcPct val="150000"/>
              </a:lnSpc>
            </a:pPr>
            <a:r>
              <a:rPr lang="fr-FR" sz="1600" dirty="0">
                <a:solidFill>
                  <a:schemeClr val="accent2"/>
                </a:solidFill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Outils de planification – programmations existantes (SAGE, PTGE…) </a:t>
            </a: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fr-FR" sz="1600" dirty="0">
                <a:solidFill>
                  <a:schemeClr val="accent2"/>
                </a:solidFill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Positionnement EPTB dans la gestion de crise (blocages / difficultés / leviers / pistes / modalités de travail avec les services de l’Etat) </a:t>
            </a:r>
          </a:p>
          <a:p>
            <a:pPr>
              <a:lnSpc>
                <a:spcPct val="150000"/>
              </a:lnSpc>
            </a:pPr>
            <a:endParaRPr lang="fr-FR" sz="1400" b="1" dirty="0">
              <a:latin typeface="Ubuntu" panose="020B0504030602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b="1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Quel format, quel mode d’alimentation ?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b="1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Quelle valorisation (interne au réseau, à l’extérieur du réseau) </a:t>
            </a:r>
          </a:p>
          <a:p>
            <a:pPr lvl="0">
              <a:lnSpc>
                <a:spcPct val="150000"/>
              </a:lnSpc>
            </a:pPr>
            <a:endParaRPr lang="fr-FR" sz="2000" b="1" dirty="0">
              <a:latin typeface="Ubuntu" panose="020B05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4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41B08-B34F-4309-B135-ABABA2CB3B48}"/>
              </a:ext>
            </a:extLst>
          </p:cNvPr>
          <p:cNvSpPr/>
          <p:nvPr/>
        </p:nvSpPr>
        <p:spPr>
          <a:xfrm>
            <a:off x="243193" y="212497"/>
            <a:ext cx="11099260" cy="4506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aller plus loin dans le partage de REX et leur valorisation</a:t>
            </a:r>
          </a:p>
          <a:p>
            <a:endParaRPr lang="fr-FR" sz="1400" b="1" dirty="0">
              <a:solidFill>
                <a:srgbClr val="00B0F0"/>
              </a:solidFill>
              <a:latin typeface="Ubuntu" panose="020B05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b="1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Quelle valorisation de vos actions (entrées)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fr-FR" b="1" dirty="0">
              <a:latin typeface="Ubuntu" panose="020B0504030602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-Actions d’acquisition et partage de la connaissance (modélisation, HMUC, prospective)</a:t>
            </a:r>
          </a:p>
          <a:p>
            <a:pPr>
              <a:lnSpc>
                <a:spcPct val="150000"/>
              </a:lnSpc>
            </a:pPr>
            <a:r>
              <a:rPr lang="fr-FR" b="1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-Actions d’animation et de concertation à l’échelle du bassin</a:t>
            </a:r>
          </a:p>
          <a:p>
            <a:pPr>
              <a:lnSpc>
                <a:spcPct val="150000"/>
              </a:lnSpc>
            </a:pPr>
            <a:r>
              <a:rPr lang="fr-FR" b="1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-Actions «multi-usages» </a:t>
            </a:r>
          </a:p>
          <a:p>
            <a:pPr>
              <a:lnSpc>
                <a:spcPct val="150000"/>
              </a:lnSpc>
            </a:pPr>
            <a:r>
              <a:rPr lang="fr-FR" b="1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-Articulation des actions de gestion de crise et les action de gestion globale de l’eau (planification, programmation)</a:t>
            </a:r>
          </a:p>
          <a:p>
            <a:pPr lvl="0">
              <a:lnSpc>
                <a:spcPct val="150000"/>
              </a:lnSpc>
            </a:pPr>
            <a:endParaRPr lang="fr-FR" sz="2000" b="1" dirty="0">
              <a:latin typeface="Ubuntu" panose="020B05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fr-FR" sz="2000" b="1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Voir : </a:t>
            </a:r>
            <a:r>
              <a:rPr lang="fr-FR" sz="2000" b="1" dirty="0"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RETEX Sécheresse 2022</a:t>
            </a:r>
            <a:endParaRPr lang="fr-FR" sz="2000" b="1" dirty="0">
              <a:latin typeface="Ubuntu" panose="020B05040306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974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871</Words>
  <Application>Microsoft Office PowerPoint</Application>
  <PresentationFormat>Grand écran</PresentationFormat>
  <Paragraphs>176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Ubuntu</vt:lpstr>
      <vt:lpstr>Ubuntu Light</vt:lpstr>
      <vt:lpstr>Wingdings</vt:lpstr>
      <vt:lpstr>Thème Office</vt:lpstr>
      <vt:lpstr>Présentation PowerPoint</vt:lpstr>
      <vt:lpstr>Présentation PowerPoint</vt:lpstr>
      <vt:lpstr>Présents/ inscrits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Anonyme</cp:lastModifiedBy>
  <cp:revision>68</cp:revision>
  <cp:lastPrinted>2023-05-03T12:13:56Z</cp:lastPrinted>
  <dcterms:created xsi:type="dcterms:W3CDTF">2023-04-13T10:58:59Z</dcterms:created>
  <dcterms:modified xsi:type="dcterms:W3CDTF">2023-05-09T08:38:58Z</dcterms:modified>
</cp:coreProperties>
</file>