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314" r:id="rId6"/>
    <p:sldId id="262" r:id="rId7"/>
    <p:sldId id="315" r:id="rId8"/>
    <p:sldId id="31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DED2F-E841-43CD-8D73-F75EC1030D7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83B05-EE17-45BB-AF05-D186BDA8F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34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FCD9EC-838D-4A86-8F5A-B060B1036AF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84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9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5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57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39C08A6-F1D1-452A-BCA1-B0E9C3690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3F6E2C2-372E-4856-9B0E-2D4622551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3F009F9-F1E3-4DD4-A836-E292809C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DD31084-9D5F-4F80-AF6A-CCD07049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3FCFE73-7E74-41FC-A5A9-C14A9BF8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950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EF6F0B1-12E8-49E9-967C-23C0D309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A128C89-2473-4ED0-8039-CE13F13F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5EC84E5B-C56B-4EC8-A747-D2FFC626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9F8D5EE-A9EE-48E9-A42C-C289B16B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7BF1C6B-8617-4AB2-B512-DD7F852F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EDAAE54-7F4D-4768-9AF9-E5F4C716D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D10F1BF-BA58-4E4A-8C4B-02AC35764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40A86DF-1ACC-43A3-8AB9-F9FBA625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957E837-188F-4E8A-AFA4-E4231015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0EFA86B-04CB-4F61-B4DA-AADAF3D9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70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5405A2C-F8F3-4455-96A5-DEA88B6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1F1EDD8-D557-4726-A45E-04B705112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BDC6320E-9059-4E1F-BFEC-9BF4C7151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0EE36E96-3698-4B9D-97D3-43F44E6C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A218279-E6D5-455A-82F0-C7D8C032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48E4148-0E37-4F2F-80BC-D2673A1C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381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594960C-E31B-41AA-8415-58850A64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D43FBE3-61BD-4A55-AE05-D565996A8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5E8CD8EA-1A44-49F2-85AB-88D7714B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86D5F6EE-FC5D-4B18-A3BB-1C81F5568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17DA0BC1-9D00-49EE-AC1B-7C909BC56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F8F574C1-768F-4BC6-BDCE-EFD38BF8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B3089300-C282-493F-BC5C-24FA364F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7075B0A2-6192-455F-995C-5F27223A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75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13897A5-9FAB-44B9-8F5A-E7201DBA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A17185E-7B19-4769-B061-A22A8589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7562B80-030F-4F0C-8891-11C8C2B0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4CEF036-27AF-4E68-989C-8E8F599B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193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ACDA8C03-BDC2-49B0-8DA2-193974E4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9A30D6C1-75AE-402A-A83A-8299B6F2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4898A9D-6C3F-430B-A09D-C797042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21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C3F8019-A9C7-4B13-8457-1BFF3970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6442FF9-A5A4-4CE6-A171-056A2521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4112A17-4F80-4E16-A852-343C6604B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F6251D8-282B-469A-8544-2EF9401D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2738DF7-DD18-474E-8A00-4170422D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3800930-727B-4835-B16A-F65457A8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8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887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E577F7E-224D-4856-A299-DD4C6A57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81CA37BF-90D5-42F6-A820-5E636D480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FACD31F4-C0DA-4182-8ADA-2C945C92D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EAE91483-32C4-4CCD-94DB-88A32B49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0C80738-678C-4700-B767-873D89B2D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322E21A-26C0-44F6-9569-478FF862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752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3C116D6-586C-4347-A195-0AFB750AB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BBE7F02-D0D1-489C-86C4-67BFC95F4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02B1471-7316-48B1-8AF7-90C708E9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2773BE1-8C87-4B90-B918-7D41CC7B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53D04A5-AF03-408E-9C5D-975F68FE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067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941302D-5D55-4644-B078-C89092279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70754FD1-D122-4DE1-A2F5-9776441E4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473753C-D669-4ABB-BB8A-53C28A03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D665B7-C9CC-4395-8897-BBA6BE3A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0043A13-4593-4ADB-8725-2EA93CB6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27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9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0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2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4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5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0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77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4E79-AEE8-46A3-9635-098ED2EF73A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4B36-2150-4A03-B0C4-D3EB5344C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76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D1169F34-6F61-4905-9AEA-6A03737F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D144FB0-3E82-424A-B73C-6B48DAB7C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339009C-0CBD-4B0A-B475-B198A3038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D2A5E-8977-4B96-A291-55CB971C81D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378AE91-CF13-4174-A6DD-DFC4AC4E8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8F488F5-8BD7-4684-9C06-5EBF8FB8B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DF7F-4D75-4227-955F-DDC6B66018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5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1B203DB-AF9C-4879-ADDE-6E89CA22A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2918" y="2363786"/>
            <a:ext cx="8606169" cy="3198801"/>
          </a:xfrm>
        </p:spPr>
        <p:txBody>
          <a:bodyPr anchor="b"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fr-FR" dirty="0"/>
              <a:t/>
            </a:r>
            <a:br>
              <a:rPr lang="fr-FR" dirty="0"/>
            </a:br>
            <a:r>
              <a:rPr lang="fr-FR" sz="6700" b="1" dirty="0"/>
              <a:t>Atelier n°2</a:t>
            </a:r>
            <a:br>
              <a:rPr lang="fr-FR" sz="6700" b="1" dirty="0"/>
            </a:br>
            <a:r>
              <a:rPr lang="fr-FR" sz="2700" i="1" dirty="0"/>
              <a:t>9 et 10 mars 2023</a:t>
            </a:r>
            <a:r>
              <a:rPr lang="fr-FR" sz="6600" i="1" dirty="0"/>
              <a:t/>
            </a:r>
            <a:br>
              <a:rPr lang="fr-FR" sz="6600" i="1" dirty="0"/>
            </a:br>
            <a:r>
              <a:rPr lang="fr-FR" sz="2700" i="1" dirty="0"/>
              <a:t>Trèbes - Carcassonne </a:t>
            </a:r>
            <a:br>
              <a:rPr lang="fr-FR" sz="2700" i="1" dirty="0"/>
            </a:br>
            <a:r>
              <a:rPr lang="fr-FR" sz="2700" i="1" dirty="0"/>
              <a:t> 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sz="3100" dirty="0"/>
              <a:t>« </a:t>
            </a:r>
            <a:r>
              <a:rPr lang="fr-FR" sz="4000" b="1" dirty="0"/>
              <a:t>Diagnostic : principales étapes, données, méthodes et outils » 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16BC95FE-AD86-4CC1-A0FF-7251C45FE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05" y="2123702"/>
            <a:ext cx="4038421" cy="3678968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="" xmlns:a16="http://schemas.microsoft.com/office/drawing/2014/main" id="{C1A7B23B-26F2-4DFB-9987-8EC0E8D469CE}"/>
              </a:ext>
            </a:extLst>
          </p:cNvPr>
          <p:cNvGrpSpPr/>
          <p:nvPr/>
        </p:nvGrpSpPr>
        <p:grpSpPr>
          <a:xfrm>
            <a:off x="1323833" y="1"/>
            <a:ext cx="9248443" cy="1473958"/>
            <a:chOff x="105719" y="2466825"/>
            <a:chExt cx="13017259" cy="1930611"/>
          </a:xfrm>
        </p:grpSpPr>
        <p:grpSp>
          <p:nvGrpSpPr>
            <p:cNvPr id="8" name="Groupe 7">
              <a:extLst>
                <a:ext uri="{FF2B5EF4-FFF2-40B4-BE49-F238E27FC236}">
                  <a16:creationId xmlns="" xmlns:a16="http://schemas.microsoft.com/office/drawing/2014/main" id="{AA7550BB-06AB-4F98-B7AB-4346EE0A09F9}"/>
                </a:ext>
              </a:extLst>
            </p:cNvPr>
            <p:cNvGrpSpPr/>
            <p:nvPr/>
          </p:nvGrpSpPr>
          <p:grpSpPr>
            <a:xfrm>
              <a:off x="105719" y="2510080"/>
              <a:ext cx="9979243" cy="1719369"/>
              <a:chOff x="7439" y="2409571"/>
              <a:chExt cx="10564370" cy="1840977"/>
            </a:xfrm>
          </p:grpSpPr>
          <p:pic>
            <p:nvPicPr>
              <p:cNvPr id="10" name="Image 9">
                <a:extLst>
                  <a:ext uri="{FF2B5EF4-FFF2-40B4-BE49-F238E27FC236}">
                    <a16:creationId xmlns="" xmlns:a16="http://schemas.microsoft.com/office/drawing/2014/main" id="{05493E91-45E4-4E90-9119-6F907829EE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0" r="7970"/>
              <a:stretch/>
            </p:blipFill>
            <p:spPr>
              <a:xfrm>
                <a:off x="4444999" y="2674752"/>
                <a:ext cx="2260601" cy="1358900"/>
              </a:xfrm>
              <a:prstGeom prst="rect">
                <a:avLst/>
              </a:prstGeom>
            </p:spPr>
          </p:pic>
          <p:pic>
            <p:nvPicPr>
              <p:cNvPr id="11" name="Image 10">
                <a:extLst>
                  <a:ext uri="{FF2B5EF4-FFF2-40B4-BE49-F238E27FC236}">
                    <a16:creationId xmlns="" xmlns:a16="http://schemas.microsoft.com/office/drawing/2014/main" id="{16992A0E-542C-4373-A814-5DC179B1C5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80498" y="2409571"/>
                <a:ext cx="1840977" cy="1840977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="" xmlns:a16="http://schemas.microsoft.com/office/drawing/2014/main" id="{24802B6F-F67A-42BA-B87A-3D09C45CA1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11412" y="2662052"/>
                <a:ext cx="1761553" cy="1273636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="" xmlns:a16="http://schemas.microsoft.com/office/drawing/2014/main" id="{5CAFCA60-B783-4618-9714-AC6BF9F49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81574" y="2662052"/>
                <a:ext cx="1790235" cy="1230786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="" xmlns:a16="http://schemas.microsoft.com/office/drawing/2014/main" id="{3C5FBC05-FA2F-471E-9FA1-B1877A1BF6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39" y="2505121"/>
                <a:ext cx="1733550" cy="1733550"/>
              </a:xfrm>
              <a:prstGeom prst="rect">
                <a:avLst/>
              </a:prstGeom>
            </p:spPr>
          </p:pic>
          <p:pic>
            <p:nvPicPr>
              <p:cNvPr id="15" name="Image 14">
                <a:extLst>
                  <a:ext uri="{FF2B5EF4-FFF2-40B4-BE49-F238E27FC236}">
                    <a16:creationId xmlns="" xmlns:a16="http://schemas.microsoft.com/office/drawing/2014/main" id="{F791FF0C-C06E-4007-955E-7ECF6862A7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6453" y="2577126"/>
                <a:ext cx="1420312" cy="1431238"/>
              </a:xfrm>
              <a:prstGeom prst="rect">
                <a:avLst/>
              </a:prstGeom>
            </p:spPr>
          </p:pic>
        </p:grpSp>
        <p:pic>
          <p:nvPicPr>
            <p:cNvPr id="9" name="Image 8">
              <a:extLst>
                <a:ext uri="{FF2B5EF4-FFF2-40B4-BE49-F238E27FC236}">
                  <a16:creationId xmlns="" xmlns:a16="http://schemas.microsoft.com/office/drawing/2014/main" id="{7AE52417-6E8A-4562-9B7B-114154E38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2717" y="2466825"/>
              <a:ext cx="2730261" cy="1930611"/>
            </a:xfrm>
            <a:prstGeom prst="rect">
              <a:avLst/>
            </a:prstGeom>
          </p:spPr>
        </p:pic>
      </p:grpSp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7AE52417-6E8A-4562-9B7B-114154E3891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28" y="4855491"/>
            <a:ext cx="2635375" cy="200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7AE52417-6E8A-4562-9B7B-114154E38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14" y="5570296"/>
            <a:ext cx="1549812" cy="117763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43EBAE-CE33-4F2A-96C1-CA27FD2E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5" y="194732"/>
            <a:ext cx="11961091" cy="94643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fr-FR" sz="2000" b="1" dirty="0">
                <a:solidFill>
                  <a:schemeClr val="dk1"/>
                </a:solidFill>
              </a:rPr>
              <a:t>1 - Quels sont les constats (principaux) qui vous ont amené à vouloir mener un diagnostic sur les questions hydro-sédimentaires ?</a:t>
            </a:r>
            <a:br>
              <a:rPr lang="fr-FR" sz="2000" b="1" dirty="0">
                <a:solidFill>
                  <a:schemeClr val="dk1"/>
                </a:solidFill>
              </a:rPr>
            </a:br>
            <a:r>
              <a:rPr lang="fr-FR" sz="2000" b="1" dirty="0">
                <a:solidFill>
                  <a:schemeClr val="dk1"/>
                </a:solidFill>
              </a:rPr>
              <a:t> </a:t>
            </a:r>
            <a:endParaRPr lang="fr-FR" sz="1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A3F55EF-E441-4EE7-931C-933D13ADE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2" y="1412298"/>
            <a:ext cx="10515600" cy="4351338"/>
          </a:xfrm>
        </p:spPr>
        <p:txBody>
          <a:bodyPr/>
          <a:lstStyle/>
          <a:p>
            <a:r>
              <a:rPr lang="fr-FR" dirty="0"/>
              <a:t>1) Des demandes de curage récurrentes de la part des riverains / élus / agriculteurs dans un contexte d’incision généralisé des cours d’eau.</a:t>
            </a:r>
          </a:p>
          <a:p>
            <a:endParaRPr lang="fr-FR" dirty="0"/>
          </a:p>
          <a:p>
            <a:r>
              <a:rPr lang="fr-FR" dirty="0"/>
              <a:t>2) Mise en place d’un partenariat avec l’université Diderot/Paris 7, Master parcours Dynamiques des milieux et risques (DYNARISK)</a:t>
            </a:r>
          </a:p>
          <a:p>
            <a:endParaRPr lang="fr-FR" dirty="0"/>
          </a:p>
          <a:p>
            <a:r>
              <a:rPr lang="fr-FR" dirty="0"/>
              <a:t>3) Cartographie fine des lits fluviaux et injection de pit tags.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29EE1E7-CADB-4AB2-8A8D-B5AFE656B0E5}"/>
              </a:ext>
            </a:extLst>
          </p:cNvPr>
          <p:cNvSpPr/>
          <p:nvPr/>
        </p:nvSpPr>
        <p:spPr>
          <a:xfrm>
            <a:off x="0" y="6637866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DD4018A-3A5A-4172-89A2-7A5AD285FD2F}"/>
              </a:ext>
            </a:extLst>
          </p:cNvPr>
          <p:cNvSpPr/>
          <p:nvPr/>
        </p:nvSpPr>
        <p:spPr>
          <a:xfrm>
            <a:off x="0" y="-25401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49382" y="748145"/>
            <a:ext cx="1151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i="1" dirty="0">
                <a:solidFill>
                  <a:schemeClr val="accent2"/>
                </a:solidFill>
              </a:rPr>
              <a:t>Enjeux / problématiques / opportunités à l'origine du diagnostic ; Informations / Eléments utilisés</a:t>
            </a:r>
          </a:p>
        </p:txBody>
      </p:sp>
    </p:spTree>
    <p:extLst>
      <p:ext uri="{BB962C8B-B14F-4D97-AF65-F5344CB8AC3E}">
        <p14:creationId xmlns:p14="http://schemas.microsoft.com/office/powerpoint/2010/main" val="178602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7AE52417-6E8A-4562-9B7B-114154E38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14" y="5570296"/>
            <a:ext cx="1549812" cy="117763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43EBAE-CE33-4F2A-96C1-CA27FD2E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5" y="194732"/>
            <a:ext cx="11961091" cy="62730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fr-FR" sz="2000" b="1" dirty="0">
                <a:solidFill>
                  <a:schemeClr val="dk1"/>
                </a:solidFill>
              </a:rPr>
              <a:t>2 - Comment avez-vous conduit votre premier diagnostic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A3F55EF-E441-4EE7-931C-933D13ADE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9" y="1932680"/>
            <a:ext cx="11476182" cy="4351338"/>
          </a:xfrm>
        </p:spPr>
        <p:txBody>
          <a:bodyPr/>
          <a:lstStyle/>
          <a:p>
            <a:r>
              <a:rPr lang="fr-FR" dirty="0"/>
              <a:t>Etude de la rivière </a:t>
            </a:r>
            <a:r>
              <a:rPr lang="fr-FR" dirty="0" err="1"/>
              <a:t>Clamoux</a:t>
            </a:r>
            <a:r>
              <a:rPr lang="fr-FR" dirty="0"/>
              <a:t> sur 28 km (90 km² de BV) avec l’Université Paris 7 sur une période longue (2004-2023)</a:t>
            </a:r>
          </a:p>
          <a:p>
            <a:endParaRPr lang="fr-FR" dirty="0"/>
          </a:p>
          <a:p>
            <a:r>
              <a:rPr lang="fr-FR" dirty="0"/>
              <a:t>Diagnostic hydromorphologique du </a:t>
            </a:r>
            <a:r>
              <a:rPr lang="fr-FR" dirty="0" err="1"/>
              <a:t>Trapel</a:t>
            </a:r>
            <a:r>
              <a:rPr lang="fr-FR" dirty="0"/>
              <a:t> (Bet, Hydretudes,2017-2018) sur 19km (BV de 60km). Subvention de 35 000€ (étude de 17500€ réalisée sur 6 mois).</a:t>
            </a:r>
          </a:p>
          <a:p>
            <a:endParaRPr lang="fr-FR" dirty="0"/>
          </a:p>
          <a:p>
            <a:r>
              <a:rPr lang="fr-FR" dirty="0"/>
              <a:t>L’objectif principal est </a:t>
            </a:r>
            <a:r>
              <a:rPr lang="fr-FR"/>
              <a:t>toujours la </a:t>
            </a:r>
            <a:r>
              <a:rPr lang="fr-FR" dirty="0"/>
              <a:t>lutte contre l’incision et l’acquisition de données sur le fonctionnement des </a:t>
            </a:r>
            <a:r>
              <a:rPr lang="fr-FR"/>
              <a:t>cours d’eau.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29EE1E7-CADB-4AB2-8A8D-B5AFE656B0E5}"/>
              </a:ext>
            </a:extLst>
          </p:cNvPr>
          <p:cNvSpPr/>
          <p:nvPr/>
        </p:nvSpPr>
        <p:spPr>
          <a:xfrm>
            <a:off x="0" y="6637866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DD4018A-3A5A-4172-89A2-7A5AD285FD2F}"/>
              </a:ext>
            </a:extLst>
          </p:cNvPr>
          <p:cNvSpPr/>
          <p:nvPr/>
        </p:nvSpPr>
        <p:spPr>
          <a:xfrm>
            <a:off x="0" y="-25401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80109" y="714219"/>
            <a:ext cx="11822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i="1" dirty="0">
                <a:solidFill>
                  <a:schemeClr val="accent2"/>
                </a:solidFill>
              </a:rPr>
              <a:t>Objectif(s) du premier diagnostic ; territoire d'étude (linéaire, surface BV....) ; choix, type et sources des données/informations existantes utilisées - type de données/informations acquises et raisons, temps de l'acquisition - avec qui – budget - temps d'exécution du diagnostic</a:t>
            </a:r>
          </a:p>
        </p:txBody>
      </p:sp>
    </p:spTree>
    <p:extLst>
      <p:ext uri="{BB962C8B-B14F-4D97-AF65-F5344CB8AC3E}">
        <p14:creationId xmlns:p14="http://schemas.microsoft.com/office/powerpoint/2010/main" val="44932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7AE52417-6E8A-4562-9B7B-114154E38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14" y="5570296"/>
            <a:ext cx="1549812" cy="117763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43EBAE-CE33-4F2A-96C1-CA27FD2E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5" y="194732"/>
            <a:ext cx="11961091" cy="62730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fr-FR" sz="2000" b="1" dirty="0">
                <a:solidFill>
                  <a:schemeClr val="dk1"/>
                </a:solidFill>
              </a:rPr>
              <a:t>3 - Quelle stratégie avez-vous adoptée pour élaborer et mettre en </a:t>
            </a:r>
            <a:r>
              <a:rPr lang="fr-FR" sz="2000" b="1" dirty="0" err="1">
                <a:solidFill>
                  <a:schemeClr val="dk1"/>
                </a:solidFill>
              </a:rPr>
              <a:t>oeuvre</a:t>
            </a:r>
            <a:r>
              <a:rPr lang="fr-FR" sz="2000" b="1" dirty="0">
                <a:solidFill>
                  <a:schemeClr val="dk1"/>
                </a:solidFill>
              </a:rPr>
              <a:t> un plan de gestion hydro-sédimentaire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A3F55EF-E441-4EE7-931C-933D13ADE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72" y="1423524"/>
            <a:ext cx="11476182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Mise en place « d’espace de bon fonctionnement » avec l’objectif de restaurer une certaine mobilité du cours d’eau.</a:t>
            </a:r>
          </a:p>
          <a:p>
            <a:endParaRPr lang="fr-FR" dirty="0"/>
          </a:p>
          <a:p>
            <a:r>
              <a:rPr lang="fr-FR" dirty="0"/>
              <a:t>Maîtrise foncière par acquisition des parcelles nécessaires au Projet</a:t>
            </a:r>
          </a:p>
          <a:p>
            <a:endParaRPr lang="fr-FR" dirty="0"/>
          </a:p>
          <a:p>
            <a:r>
              <a:rPr lang="fr-FR" dirty="0" err="1"/>
              <a:t>Décorsetage</a:t>
            </a:r>
            <a:r>
              <a:rPr lang="fr-FR" dirty="0"/>
              <a:t> des cours d’eau par enlèvement des protections de berge et création d’un front d’érosion actif.</a:t>
            </a:r>
          </a:p>
          <a:p>
            <a:endParaRPr lang="fr-FR" dirty="0"/>
          </a:p>
          <a:p>
            <a:r>
              <a:rPr lang="fr-FR" dirty="0"/>
              <a:t>Planification des actions dans le cadre de contrat (plan pluriannuel de gestion des bassins versants/ contrat de bassin versant) passé avec l’agence de l’eau RMC. Evaluation annuelle du dispositif dans le cadre d’un comité de pilotage.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29EE1E7-CADB-4AB2-8A8D-B5AFE656B0E5}"/>
              </a:ext>
            </a:extLst>
          </p:cNvPr>
          <p:cNvSpPr/>
          <p:nvPr/>
        </p:nvSpPr>
        <p:spPr>
          <a:xfrm>
            <a:off x="0" y="6637866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DD4018A-3A5A-4172-89A2-7A5AD285FD2F}"/>
              </a:ext>
            </a:extLst>
          </p:cNvPr>
          <p:cNvSpPr/>
          <p:nvPr/>
        </p:nvSpPr>
        <p:spPr>
          <a:xfrm>
            <a:off x="0" y="-25401"/>
            <a:ext cx="12184808" cy="220133"/>
          </a:xfrm>
          <a:prstGeom prst="rect">
            <a:avLst/>
          </a:prstGeom>
          <a:solidFill>
            <a:srgbClr val="136A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80109" y="714219"/>
            <a:ext cx="1182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i="1" dirty="0">
                <a:solidFill>
                  <a:schemeClr val="accent2"/>
                </a:solidFill>
              </a:rPr>
              <a:t>Objectifs, types d'actions, planification </a:t>
            </a:r>
          </a:p>
        </p:txBody>
      </p:sp>
    </p:spTree>
    <p:extLst>
      <p:ext uri="{BB962C8B-B14F-4D97-AF65-F5344CB8AC3E}">
        <p14:creationId xmlns:p14="http://schemas.microsoft.com/office/powerpoint/2010/main" val="227127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BD1C87ED2FE6478F9BC8F9E6FF90A5" ma:contentTypeVersion="11" ma:contentTypeDescription="Crée un document." ma:contentTypeScope="" ma:versionID="57843bda398d34f40c94b02ffebb5a48">
  <xsd:schema xmlns:xsd="http://www.w3.org/2001/XMLSchema" xmlns:xs="http://www.w3.org/2001/XMLSchema" xmlns:p="http://schemas.microsoft.com/office/2006/metadata/properties" xmlns:ns3="7f15f48a-f5c7-48b0-ac02-717a2b98f873" targetNamespace="http://schemas.microsoft.com/office/2006/metadata/properties" ma:root="true" ma:fieldsID="792b44d0bd584513aa0b8811317a8995" ns3:_="">
    <xsd:import namespace="7f15f48a-f5c7-48b0-ac02-717a2b98f8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5f48a-f5c7-48b0-ac02-717a2b98f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FC0C04-963F-46A5-953A-B358DBEF47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8F5BF5-1872-4FDE-9586-509AE39D286E}">
  <ds:schemaRefs>
    <ds:schemaRef ds:uri="http://schemas.microsoft.com/office/2006/metadata/properties"/>
    <ds:schemaRef ds:uri="http://purl.org/dc/elements/1.1/"/>
    <ds:schemaRef ds:uri="7f15f48a-f5c7-48b0-ac02-717a2b98f873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3EB305-B5F5-49C0-BFD0-B6DC3BFB5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5f48a-f5c7-48b0-ac02-717a2b98f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223</Words>
  <Application>Microsoft Office PowerPoint</Application>
  <PresentationFormat>Grand écran</PresentationFormat>
  <Paragraphs>25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1_Thème Office</vt:lpstr>
      <vt:lpstr> Atelier n°2 9 et 10 mars 2023 Trèbes - Carcassonne    « Diagnostic : principales étapes, données, méthodes et outils » </vt:lpstr>
      <vt:lpstr>1 - Quels sont les constats (principaux) qui vous ont amené à vouloir mener un diagnostic sur les questions hydro-sédimentaires ?  </vt:lpstr>
      <vt:lpstr>2 - Comment avez-vous conduit votre premier diagnostic ? </vt:lpstr>
      <vt:lpstr>3 - Quelle stratégie avez-vous adoptée pour élaborer et mettre en oeuvre un plan de gestion hydro-sédimentaire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Cyrielle B</dc:creator>
  <cp:lastModifiedBy>Compte Microsoft</cp:lastModifiedBy>
  <cp:revision>33</cp:revision>
  <dcterms:created xsi:type="dcterms:W3CDTF">2021-11-24T10:49:01Z</dcterms:created>
  <dcterms:modified xsi:type="dcterms:W3CDTF">2023-03-08T15:21:18Z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0x01010089BD1C87ED2FE6478F9BC8F9E6FF90A5</vt:lpwstr>
  </property>
</Properties>
</file>