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516" r:id="rId3"/>
    <p:sldId id="528" r:id="rId4"/>
    <p:sldId id="530" r:id="rId5"/>
    <p:sldId id="529" r:id="rId6"/>
    <p:sldId id="531" r:id="rId7"/>
    <p:sldId id="532" r:id="rId8"/>
  </p:sldIdLst>
  <p:sldSz cx="12192000" cy="6858000"/>
  <p:notesSz cx="6742113" cy="9875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7" y="495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21583" cy="495507"/>
          </a:xfrm>
          <a:prstGeom prst="rect">
            <a:avLst/>
          </a:prstGeom>
        </p:spPr>
        <p:txBody>
          <a:bodyPr vert="horz" lIns="91519" tIns="45759" rIns="91519" bIns="4575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8972" y="2"/>
            <a:ext cx="2921583" cy="495507"/>
          </a:xfrm>
          <a:prstGeom prst="rect">
            <a:avLst/>
          </a:prstGeom>
        </p:spPr>
        <p:txBody>
          <a:bodyPr vert="horz" lIns="91519" tIns="45759" rIns="91519" bIns="45759" rtlCol="0"/>
          <a:lstStyle>
            <a:lvl1pPr algn="r">
              <a:defRPr sz="1200"/>
            </a:lvl1pPr>
          </a:lstStyle>
          <a:p>
            <a:fld id="{21F080B2-20D8-4C67-9CA6-48BF7FB8846C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80333"/>
            <a:ext cx="2921583" cy="495506"/>
          </a:xfrm>
          <a:prstGeom prst="rect">
            <a:avLst/>
          </a:prstGeom>
        </p:spPr>
        <p:txBody>
          <a:bodyPr vert="horz" lIns="91519" tIns="45759" rIns="91519" bIns="4575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8972" y="9380333"/>
            <a:ext cx="2921583" cy="495506"/>
          </a:xfrm>
          <a:prstGeom prst="rect">
            <a:avLst/>
          </a:prstGeom>
        </p:spPr>
        <p:txBody>
          <a:bodyPr vert="horz" lIns="91519" tIns="45759" rIns="91519" bIns="45759" rtlCol="0" anchor="b"/>
          <a:lstStyle>
            <a:lvl1pPr algn="r">
              <a:defRPr sz="1200"/>
            </a:lvl1pPr>
          </a:lstStyle>
          <a:p>
            <a:fld id="{95F9A42F-39F7-474B-BFAE-BED19C16B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91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2165" cy="495778"/>
          </a:xfrm>
          <a:prstGeom prst="rect">
            <a:avLst/>
          </a:prstGeom>
        </p:spPr>
        <p:txBody>
          <a:bodyPr vert="horz" lIns="91519" tIns="45759" rIns="91519" bIns="4575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8360" y="0"/>
            <a:ext cx="2922164" cy="495778"/>
          </a:xfrm>
          <a:prstGeom prst="rect">
            <a:avLst/>
          </a:prstGeom>
        </p:spPr>
        <p:txBody>
          <a:bodyPr vert="horz" lIns="91519" tIns="45759" rIns="91519" bIns="45759" rtlCol="0"/>
          <a:lstStyle>
            <a:lvl1pPr algn="r">
              <a:defRPr sz="1200"/>
            </a:lvl1pPr>
          </a:lstStyle>
          <a:p>
            <a:fld id="{72D3BD07-EDDA-4527-92B1-99A99D432D7D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19" tIns="45759" rIns="91519" bIns="4575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736" y="4752797"/>
            <a:ext cx="5394643" cy="3888362"/>
          </a:xfrm>
          <a:prstGeom prst="rect">
            <a:avLst/>
          </a:prstGeom>
        </p:spPr>
        <p:txBody>
          <a:bodyPr vert="horz" lIns="91519" tIns="45759" rIns="91519" bIns="4575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380060"/>
            <a:ext cx="2922165" cy="495778"/>
          </a:xfrm>
          <a:prstGeom prst="rect">
            <a:avLst/>
          </a:prstGeom>
        </p:spPr>
        <p:txBody>
          <a:bodyPr vert="horz" lIns="91519" tIns="45759" rIns="91519" bIns="4575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8360" y="9380060"/>
            <a:ext cx="2922164" cy="495778"/>
          </a:xfrm>
          <a:prstGeom prst="rect">
            <a:avLst/>
          </a:prstGeom>
        </p:spPr>
        <p:txBody>
          <a:bodyPr vert="horz" lIns="91519" tIns="45759" rIns="91519" bIns="45759" rtlCol="0" anchor="b"/>
          <a:lstStyle>
            <a:lvl1pPr algn="r">
              <a:defRPr sz="1200"/>
            </a:lvl1pPr>
          </a:lstStyle>
          <a:p>
            <a:fld id="{63F0AE42-A0CE-4AD9-BEA9-991EE82B0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66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0B5D-FED1-45EF-B46F-3C8BD5C49ABB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205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0B5D-FED1-45EF-B46F-3C8BD5C49ABB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833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0B5D-FED1-45EF-B46F-3C8BD5C49ABB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929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0B5D-FED1-45EF-B46F-3C8BD5C49ABB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738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0B5D-FED1-45EF-B46F-3C8BD5C49ABB}" type="slidenum">
              <a:rPr lang="fr-FR" smtClean="0"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833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0B5D-FED1-45EF-B46F-3C8BD5C49ABB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80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49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77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28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85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18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54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94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53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24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36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75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DF27-0896-4C88-B986-5A8AAAE4EF30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5BA51-EEB6-4B63-80B0-A782D4E4232E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844" y="6123532"/>
            <a:ext cx="1429603" cy="65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23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j/84128544359?pwd=M2VEZ3BPNitMZFJNNWpqSnUzRFBidz09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us02web.zoom.us/j/81455796370?pwd=T2h4R3hSYXpYKzJjZEVRM3ZyVUE3UT09" TargetMode="External"/><Relationship Id="rId4" Type="http://schemas.openxmlformats.org/officeDocument/2006/relationships/hyperlink" Target="https://us02web.zoom.us/j/89824727933?pwd=aGNvTjF4YVJoaWZLUXh1K3I0aUJSUT0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assinversant.org/agenda-de-laneb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ssinversant.org/etude-evaluative-de-la-politique-des-schemas-damenagement-et-de-gestion-des-eaux-sage-rapports-et-suit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74" y="276275"/>
            <a:ext cx="4546129" cy="2269741"/>
          </a:xfrm>
          <a:prstGeom prst="rect">
            <a:avLst/>
          </a:prstGeom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150936" y="2901989"/>
            <a:ext cx="11690635" cy="28089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100" dirty="0">
                <a:solidFill>
                  <a:srgbClr val="00B0F0"/>
                </a:solidFill>
              </a:rPr>
              <a:t>COMMISSION PRESIDENTS DE CLE</a:t>
            </a:r>
          </a:p>
          <a:p>
            <a:r>
              <a:rPr lang="fr-FR" sz="5100" dirty="0">
                <a:solidFill>
                  <a:srgbClr val="00B0F0"/>
                </a:solidFill>
              </a:rPr>
              <a:t>Mercredi 8 février – 16h30 à 18h</a:t>
            </a:r>
          </a:p>
          <a:p>
            <a:endParaRPr lang="fr-FR" dirty="0"/>
          </a:p>
          <a:p>
            <a:r>
              <a:rPr lang="fr-FR" sz="3100" dirty="0"/>
              <a:t>Co-présidée par Michel DEMOLDER (CLE VILAINE) et Paul RAOULT (CLE SAMBRE)</a:t>
            </a:r>
          </a:p>
          <a:p>
            <a:endParaRPr lang="fr-FR" u="sng" dirty="0">
              <a:hlinkClick r:id="rId3"/>
            </a:endParaRPr>
          </a:p>
          <a:p>
            <a:r>
              <a:rPr lang="fr-FR" u="sng" dirty="0">
                <a:hlinkClick r:id="rId4"/>
              </a:rPr>
              <a:t>https://us02web.zoom.us/j/89824727933?pwd=aGNvTjF4YVJoaWZLUXh1K3I0aUJSUT09</a:t>
            </a:r>
            <a:endParaRPr lang="fr-FR" dirty="0"/>
          </a:p>
          <a:p>
            <a:r>
              <a:rPr lang="fr-FR" dirty="0"/>
              <a:t>ID de réunion : 898 2472 7933 / Code secret : 288786</a:t>
            </a:r>
          </a:p>
          <a:p>
            <a:endParaRPr lang="fr-FR" u="sng" dirty="0">
              <a:hlinkClick r:id="rId5"/>
            </a:endParaRPr>
          </a:p>
          <a:p>
            <a:endParaRPr lang="fr-FR" sz="4000" dirty="0">
              <a:solidFill>
                <a:srgbClr val="00B0F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585" y="5851998"/>
            <a:ext cx="6096000" cy="38647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182E37A-C2D0-4C7E-8291-38B30BC09E2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220" y="0"/>
            <a:ext cx="3681780" cy="261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259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 dirty="0"/>
          </a:p>
        </p:txBody>
      </p:sp>
      <p:sp>
        <p:nvSpPr>
          <p:cNvPr id="9" name="Rectangle 8"/>
          <p:cNvSpPr/>
          <p:nvPr/>
        </p:nvSpPr>
        <p:spPr>
          <a:xfrm>
            <a:off x="343701" y="134994"/>
            <a:ext cx="4064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MANDAT DES COMMISSIONS </a:t>
            </a:r>
          </a:p>
        </p:txBody>
      </p:sp>
      <p:sp>
        <p:nvSpPr>
          <p:cNvPr id="8" name="Rectangle 7"/>
          <p:cNvSpPr/>
          <p:nvPr/>
        </p:nvSpPr>
        <p:spPr>
          <a:xfrm>
            <a:off x="343701" y="675198"/>
            <a:ext cx="1173214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b="1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Proposer une </a:t>
            </a:r>
            <a:r>
              <a:rPr lang="fr-FR" b="1" dirty="0">
                <a:solidFill>
                  <a:schemeClr val="tx2"/>
                </a:solidFill>
                <a:latin typeface="Ubuntu Light" panose="020B0304030602030204" pitchFamily="34" charset="0"/>
              </a:rPr>
              <a:t>méthode de travail sur les sujets validés </a:t>
            </a: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par l’Assemblée générale et le </a:t>
            </a:r>
            <a:r>
              <a:rPr lang="fr-FR" dirty="0" err="1">
                <a:solidFill>
                  <a:schemeClr val="tx2"/>
                </a:solidFill>
                <a:latin typeface="Ubuntu Light" panose="020B0304030602030204" pitchFamily="34" charset="0"/>
              </a:rPr>
              <a:t>COmité</a:t>
            </a: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 </a:t>
            </a:r>
            <a:r>
              <a:rPr lang="fr-FR" dirty="0" err="1">
                <a:solidFill>
                  <a:schemeClr val="tx2"/>
                </a:solidFill>
                <a:latin typeface="Ubuntu Light" panose="020B0304030602030204" pitchFamily="34" charset="0"/>
              </a:rPr>
              <a:t>DIRecteur</a:t>
            </a: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 </a:t>
            </a:r>
          </a:p>
          <a:p>
            <a:pPr marL="342900" indent="-342900">
              <a:buFontTx/>
              <a:buChar char="-"/>
            </a:pPr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Proposer des </a:t>
            </a:r>
            <a:r>
              <a:rPr lang="fr-FR" b="1" dirty="0">
                <a:solidFill>
                  <a:schemeClr val="tx2"/>
                </a:solidFill>
                <a:latin typeface="Ubuntu Light" panose="020B0304030602030204" pitchFamily="34" charset="0"/>
              </a:rPr>
              <a:t>temps d’information/formation </a:t>
            </a: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sur les sujets traités</a:t>
            </a:r>
          </a:p>
          <a:p>
            <a:pPr marL="342900" indent="-342900">
              <a:buFontTx/>
              <a:buChar char="-"/>
            </a:pPr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b="1" dirty="0">
                <a:solidFill>
                  <a:schemeClr val="tx2"/>
                </a:solidFill>
                <a:latin typeface="Ubuntu Light" panose="020B0304030602030204" pitchFamily="34" charset="0"/>
              </a:rPr>
              <a:t>Désigner les élus et agents référents </a:t>
            </a: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en charge des différents sujets</a:t>
            </a:r>
          </a:p>
          <a:p>
            <a:pPr marL="342900" indent="-342900">
              <a:buFontTx/>
              <a:buChar char="-"/>
            </a:pPr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b="1" dirty="0">
                <a:solidFill>
                  <a:schemeClr val="tx2"/>
                </a:solidFill>
                <a:latin typeface="Ubuntu Light" panose="020B0304030602030204" pitchFamily="34" charset="0"/>
              </a:rPr>
              <a:t>Mobiliser les territoires </a:t>
            </a: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pour contribuer aux sujets</a:t>
            </a:r>
          </a:p>
          <a:p>
            <a:pPr marL="342900" indent="-342900">
              <a:buFontTx/>
              <a:buChar char="-"/>
            </a:pPr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b="1" dirty="0">
                <a:solidFill>
                  <a:schemeClr val="tx2"/>
                </a:solidFill>
                <a:latin typeface="Ubuntu Light" panose="020B0304030602030204" pitchFamily="34" charset="0"/>
              </a:rPr>
              <a:t>Rendre-compte</a:t>
            </a: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 au Bureau, Comité directeur et Assemblée générale des travaux menés</a:t>
            </a:r>
          </a:p>
          <a:p>
            <a:pPr marL="342900" indent="-342900">
              <a:buFontTx/>
              <a:buChar char="-"/>
            </a:pPr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b="1" dirty="0">
                <a:solidFill>
                  <a:schemeClr val="tx2"/>
                </a:solidFill>
                <a:latin typeface="Ubuntu Light" panose="020B0304030602030204" pitchFamily="34" charset="0"/>
              </a:rPr>
              <a:t>Être force de proposition pour les nouveaux sujets </a:t>
            </a: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à travailler</a:t>
            </a:r>
          </a:p>
          <a:p>
            <a:pPr marL="342900" indent="-342900">
              <a:buFontTx/>
              <a:buChar char="-"/>
            </a:pPr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pPr marL="342900" indent="-342900">
              <a:buFontTx/>
              <a:buChar char="-"/>
            </a:pPr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r>
              <a:rPr lang="fr-FR" b="1" dirty="0">
                <a:solidFill>
                  <a:srgbClr val="00B0F0"/>
                </a:solidFill>
                <a:latin typeface="Ubuntu Light" panose="020B0304030602030204" pitchFamily="34" charset="0"/>
              </a:rPr>
              <a:t>2 réunions plénières par an</a:t>
            </a:r>
          </a:p>
          <a:p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Une </a:t>
            </a:r>
            <a:r>
              <a:rPr lang="fr-FR" b="1" dirty="0">
                <a:solidFill>
                  <a:srgbClr val="00B0F0"/>
                </a:solidFill>
                <a:latin typeface="Ubuntu Light" panose="020B0304030602030204" pitchFamily="34" charset="0"/>
              </a:rPr>
              <a:t>rencontre avec le Bureau tous les mois environ</a:t>
            </a:r>
          </a:p>
          <a:p>
            <a:endParaRPr lang="fr-FR" sz="1600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r>
              <a:rPr lang="fr-FR" sz="1600" dirty="0">
                <a:solidFill>
                  <a:schemeClr val="tx2"/>
                </a:solidFill>
                <a:latin typeface="Ubuntu Light" panose="020B0304030602030204" pitchFamily="34" charset="0"/>
              </a:rPr>
              <a:t>		DATES FIXEES DANS l’AGENDA : </a:t>
            </a:r>
            <a:r>
              <a:rPr lang="fr-FR" sz="1600" dirty="0">
                <a:solidFill>
                  <a:schemeClr val="tx2"/>
                </a:solidFill>
                <a:latin typeface="Ubuntu Light" panose="020B0304030602030204" pitchFamily="34" charset="0"/>
                <a:hlinkClick r:id="rId3"/>
              </a:rPr>
              <a:t>ICI</a:t>
            </a:r>
            <a:endParaRPr lang="fr-FR" sz="1600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endParaRPr lang="fr-FR" sz="2000" b="1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endParaRPr lang="fr-FR" sz="1600" dirty="0">
              <a:solidFill>
                <a:schemeClr val="tx2"/>
              </a:solidFill>
              <a:latin typeface="Ubuntu Light" panose="020B03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46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 dirty="0"/>
          </a:p>
        </p:txBody>
      </p:sp>
      <p:sp>
        <p:nvSpPr>
          <p:cNvPr id="9" name="Rectangle 8"/>
          <p:cNvSpPr/>
          <p:nvPr/>
        </p:nvSpPr>
        <p:spPr>
          <a:xfrm>
            <a:off x="343700" y="134994"/>
            <a:ext cx="116256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SUJETS PROPOSES par l’ASSEMBLEE GENERALE</a:t>
            </a:r>
          </a:p>
          <a:p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La commission est pour sa première séance ouverte à tous les Présidents de CLE. </a:t>
            </a:r>
          </a:p>
          <a:p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L’adhésion à l’ANEB se fait prioritairement via l’adhésion de la structure porteuse pour les EPTB, EPAGE, SMBV et assimilés [et éventuellement autres collectivités ou groupements de collectivités]. 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Une adhésion individuelle (20€) est également possible mais ne permet qu’au président de CLE de participer et de bénéficier des informations. </a:t>
            </a:r>
          </a:p>
          <a:p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Volonté d’une animation nationale, en synergie avec les têtes de réseau territoriales (APPCB, EPTB, …) pour 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Partager les expériences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Être force de propositions </a:t>
            </a:r>
          </a:p>
          <a:p>
            <a:pPr marL="285750" indent="-285750">
              <a:buFontTx/>
              <a:buChar char="-"/>
            </a:pPr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0441" y="3833221"/>
            <a:ext cx="1173214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Cette première séance doit permettre d’identifier les sujets prioritaires autour desquels l’ANEB pourra organiser des actions de partage d’expérience, d’information, et de lobbying (au sens large du terme). </a:t>
            </a:r>
          </a:p>
          <a:p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L’Assemblée générale du 19 janvier a d’ores et déjà identifié dans sujets qu’elle soumet à la commission</a:t>
            </a:r>
          </a:p>
          <a:p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Déclinaison législative des propositions du Livre BLEU L’eau en COMMUN sur 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La CLE « nouvelle génération » 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Les évolutions du SAGE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tx2"/>
                </a:solidFill>
                <a:latin typeface="Ubuntu Light" panose="020B0304030602030204" pitchFamily="34" charset="0"/>
              </a:rPr>
              <a:t>Le renforcement des synergies entre la gestion équilibrée, durable et intégrée de l’eau et l’Aménagement / l’Economie </a:t>
            </a:r>
          </a:p>
          <a:p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endParaRPr lang="fr-FR" sz="1600" dirty="0">
              <a:solidFill>
                <a:schemeClr val="tx2"/>
              </a:solidFill>
              <a:latin typeface="Ubuntu Light" panose="020B03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30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 dirty="0"/>
          </a:p>
        </p:txBody>
      </p:sp>
      <p:sp>
        <p:nvSpPr>
          <p:cNvPr id="9" name="Rectangle 8"/>
          <p:cNvSpPr/>
          <p:nvPr/>
        </p:nvSpPr>
        <p:spPr>
          <a:xfrm>
            <a:off x="343700" y="134994"/>
            <a:ext cx="116256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travaux nationaux </a:t>
            </a:r>
          </a:p>
        </p:txBody>
      </p:sp>
      <p:sp>
        <p:nvSpPr>
          <p:cNvPr id="8" name="Rectangle 7"/>
          <p:cNvSpPr/>
          <p:nvPr/>
        </p:nvSpPr>
        <p:spPr>
          <a:xfrm>
            <a:off x="226582" y="1149471"/>
            <a:ext cx="1185986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latin typeface="Ubuntu Light" panose="020B0304030602030204"/>
              </a:rPr>
              <a:t>Etude d’évaluative de la politique des SAGE</a:t>
            </a:r>
          </a:p>
          <a:p>
            <a:r>
              <a:rPr lang="fr-FR" dirty="0"/>
              <a:t>En 2020, le Ministère de la Transition Ecologique à lancé une étude évaluative de la politique des SAGE. Elle s'est achevée avec deux rapports. </a:t>
            </a:r>
          </a:p>
          <a:p>
            <a:r>
              <a:rPr lang="fr-FR" dirty="0">
                <a:hlinkClick r:id="rId3"/>
              </a:rPr>
              <a:t>Etude évaluative de la politique des schémas d’aménagement et de gestion des eaux (SAGE) : Rapports et suites - Bassin Versant</a:t>
            </a:r>
            <a:endParaRPr lang="fr-FR" dirty="0">
              <a:latin typeface="Ubuntu Light" panose="020B0304030602030204"/>
            </a:endParaRPr>
          </a:p>
          <a:p>
            <a:endParaRPr lang="fr-FR" sz="800" b="1" dirty="0">
              <a:latin typeface="Ubuntu Light" panose="020B0304030602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latin typeface="Ubuntu Light" panose="020B0304030602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latin typeface="Ubuntu Light" panose="020B0304030602030204"/>
              </a:rPr>
              <a:t>GT du CNE dédié en 2021-2022</a:t>
            </a:r>
            <a:endParaRPr lang="fr-FR" dirty="0">
              <a:latin typeface="Ubuntu Light" panose="020B0304030602030204"/>
            </a:endParaRPr>
          </a:p>
          <a:p>
            <a:r>
              <a:rPr lang="fr-FR" dirty="0">
                <a:latin typeface="Ubuntu Light" panose="020B0304030602030204"/>
              </a:rPr>
              <a:t>Délibération du CNE du 10 octobre : courrier et amendements non retenus de l’ANEB (joints)</a:t>
            </a:r>
          </a:p>
          <a:p>
            <a:r>
              <a:rPr lang="fr-FR" dirty="0">
                <a:latin typeface="Ubuntu Light" panose="020B0304030602030204"/>
              </a:rPr>
              <a:t>L’ANEB s’est abstenue pour 2 raisons principales : une démarche SAGE qui n’est pas suffisamment ancrée dans le territoire (trop descendante), un manque de structuration par bassin généralisée (Périmètre reconnu du bassin opérationnel, CLE-SAGE, EPB, financements fléchés et équitables).</a:t>
            </a:r>
          </a:p>
          <a:p>
            <a:endParaRPr lang="fr-FR" sz="800" b="1" dirty="0">
              <a:latin typeface="Ubuntu Light" panose="020B0304030602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latin typeface="Ubuntu Light" panose="020B0304030602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latin typeface="Ubuntu Light" panose="020B0304030602030204"/>
              </a:rPr>
              <a:t>Sujet de la gouvernance et du financement travaillé dans le cadre des GT PLAN EAU </a:t>
            </a:r>
            <a:endParaRPr lang="fr-FR" dirty="0">
              <a:latin typeface="Ubuntu Light" panose="020B0304030602030204"/>
            </a:endParaRPr>
          </a:p>
          <a:p>
            <a:r>
              <a:rPr lang="fr-FR" dirty="0">
                <a:latin typeface="Ubuntu Light" panose="020B0304030602030204"/>
              </a:rPr>
              <a:t>Conclusions présentées au CNE du 5 janvier (document joint)</a:t>
            </a:r>
          </a:p>
          <a:p>
            <a:r>
              <a:rPr lang="fr-FR" dirty="0">
                <a:latin typeface="Ubuntu Light" panose="020B0304030602030204"/>
              </a:rPr>
              <a:t>La CLE identifiée comme acteur important de la planification décentralisée de l’eau </a:t>
            </a:r>
          </a:p>
          <a:p>
            <a:r>
              <a:rPr lang="fr-FR" dirty="0">
                <a:latin typeface="Ubuntu Light" panose="020B0304030602030204"/>
              </a:rPr>
              <a:t>En attente des décisions du gouvernement ; Ouverture de chantiers annoncée. </a:t>
            </a:r>
          </a:p>
          <a:p>
            <a:endParaRPr lang="fr-FR" dirty="0">
              <a:latin typeface="Ubuntu Light" panose="020B0304030602030204"/>
            </a:endParaRPr>
          </a:p>
        </p:txBody>
      </p:sp>
    </p:spTree>
    <p:extLst>
      <p:ext uri="{BB962C8B-B14F-4D97-AF65-F5344CB8AC3E}">
        <p14:creationId xmlns:p14="http://schemas.microsoft.com/office/powerpoint/2010/main" val="79985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 dirty="0"/>
          </a:p>
        </p:txBody>
      </p:sp>
      <p:sp>
        <p:nvSpPr>
          <p:cNvPr id="9" name="Rectangle 8"/>
          <p:cNvSpPr/>
          <p:nvPr/>
        </p:nvSpPr>
        <p:spPr>
          <a:xfrm>
            <a:off x="343700" y="134994"/>
            <a:ext cx="116256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propositions de l’ANEB dans le Livre BLEU l’eau en COMMUN</a:t>
            </a:r>
          </a:p>
        </p:txBody>
      </p:sp>
      <p:sp>
        <p:nvSpPr>
          <p:cNvPr id="8" name="Rectangle 7"/>
          <p:cNvSpPr/>
          <p:nvPr/>
        </p:nvSpPr>
        <p:spPr>
          <a:xfrm>
            <a:off x="212707" y="740936"/>
            <a:ext cx="11732147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latin typeface="Ubuntu Light" panose="020B0304030602030204"/>
              </a:rPr>
              <a:t>Des CLE sur tout le territoire national, avec des missions élargies : CLE « nouvelle génération » - Proposition 2</a:t>
            </a:r>
          </a:p>
          <a:p>
            <a:r>
              <a:rPr lang="fr-FR" dirty="0">
                <a:latin typeface="Ubuntu Light" panose="020B0304030602030204"/>
              </a:rPr>
              <a:t>L’ANEB propose que la CLE soit adossée à un périmètre reconnu (proposition 1) et qu’elle soit l’assemblée référente en termes de planification de l’eau à l’échelle de son bassin : concertations, médiations, programme de réflexion, priorisation de ses actions, avis sur les actions et programmes, etc. </a:t>
            </a:r>
          </a:p>
          <a:p>
            <a:r>
              <a:rPr lang="fr-FR" dirty="0">
                <a:latin typeface="Ubuntu Light" panose="020B0304030602030204"/>
              </a:rPr>
              <a:t>Elle n’est plus uniquement l’instance qui élabore et met en œuvre le SAGE.  </a:t>
            </a:r>
          </a:p>
          <a:p>
            <a:endParaRPr lang="fr-FR" b="1" dirty="0">
              <a:latin typeface="Ubuntu Light" panose="020B0304030602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latin typeface="Ubuntu Light" panose="020B0304030602030204"/>
              </a:rPr>
              <a:t>Un SAGE sur chaque bassin pour objectif, et un document de planification « inter-SAGE » pour les groupements de bassins – proposition 3</a:t>
            </a:r>
          </a:p>
          <a:p>
            <a:endParaRPr lang="fr-FR" sz="800" b="1" dirty="0">
              <a:latin typeface="Ubuntu Light" panose="020B0304030602030204"/>
            </a:endParaRPr>
          </a:p>
          <a:p>
            <a:r>
              <a:rPr lang="fr-FR" dirty="0">
                <a:latin typeface="Ubuntu Light" panose="020B0304030602030204"/>
              </a:rPr>
              <a:t>L’ANEB propose que tous les territoires puissent être à termes dotés d’un SAGE. </a:t>
            </a:r>
          </a:p>
          <a:p>
            <a:r>
              <a:rPr lang="fr-FR" dirty="0">
                <a:latin typeface="Ubuntu Light" panose="020B0304030602030204"/>
              </a:rPr>
              <a:t>Ce SAGE doit être plus adaptable aux spécificités territoriales, tout en ayant une portée plus forte (via notamment une synergie entre les missions régaliennes et celles de la CLE) – propositions 4 et 5</a:t>
            </a:r>
          </a:p>
          <a:p>
            <a:r>
              <a:rPr lang="fr-FR" dirty="0">
                <a:latin typeface="Ubuntu Light" panose="020B0304030602030204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latin typeface="Ubuntu Light" panose="020B0304030602030204"/>
              </a:rPr>
              <a:t>Un appui technique renforcé, une pérennisation des financements, équitables</a:t>
            </a:r>
          </a:p>
          <a:p>
            <a:endParaRPr lang="fr-FR" sz="700" b="1" dirty="0">
              <a:latin typeface="Ubuntu Light" panose="020B0304030602030204"/>
            </a:endParaRPr>
          </a:p>
          <a:p>
            <a:r>
              <a:rPr lang="fr-FR" dirty="0">
                <a:latin typeface="Ubuntu Light" panose="020B0304030602030204"/>
              </a:rPr>
              <a:t>L’ANEB propose une organisation homogène BV-CLE-EPB sur tout le territoire national pour pouvoir renforcer missions et financements (proposition 6). Organisation à mettre en place par les élus, dans le cadre d’un commission de coopération par bassin (comme les CDCI mais à l’échelle des districts) : travaux de la commission gouvernance</a:t>
            </a:r>
          </a:p>
          <a:p>
            <a:r>
              <a:rPr lang="fr-FR" dirty="0">
                <a:latin typeface="Ubuntu Light" panose="020B0304030602030204"/>
              </a:rPr>
              <a:t>Adossé à cette organisation, une fiscalité fléchée pour la gestion globale de l’eau (compétence obligatoire de bassin = missions de la CLE et Projet d’aménagement d’intérêt commun de bassin) : dotations, redevances, … : travaux de la commission finance (propositions 13 et 14)</a:t>
            </a:r>
            <a:endParaRPr lang="fr-FR" dirty="0">
              <a:solidFill>
                <a:schemeClr val="tx2"/>
              </a:solidFill>
              <a:latin typeface="Ubuntu Light" panose="020B03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6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 dirty="0"/>
          </a:p>
        </p:txBody>
      </p:sp>
      <p:sp>
        <p:nvSpPr>
          <p:cNvPr id="9" name="Rectangle 8"/>
          <p:cNvSpPr/>
          <p:nvPr/>
        </p:nvSpPr>
        <p:spPr>
          <a:xfrm>
            <a:off x="343700" y="134994"/>
            <a:ext cx="116256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synergies « gestion globale » et Aménagement/économie </a:t>
            </a:r>
          </a:p>
        </p:txBody>
      </p:sp>
      <p:sp>
        <p:nvSpPr>
          <p:cNvPr id="8" name="Rectangle 7"/>
          <p:cNvSpPr/>
          <p:nvPr/>
        </p:nvSpPr>
        <p:spPr>
          <a:xfrm>
            <a:off x="229926" y="656680"/>
            <a:ext cx="1185986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>
              <a:latin typeface="Ubuntu Light" panose="020B0304030602030204"/>
            </a:endParaRPr>
          </a:p>
          <a:p>
            <a:r>
              <a:rPr lang="fr-FR" b="1" u="sng" dirty="0">
                <a:latin typeface="Ubuntu Light" panose="020B0304030602030204"/>
              </a:rPr>
              <a:t>Pistes </a:t>
            </a:r>
          </a:p>
          <a:p>
            <a:pPr marL="285750" indent="-285750">
              <a:buFontTx/>
              <a:buChar char="-"/>
            </a:pPr>
            <a:endParaRPr lang="fr-FR" dirty="0">
              <a:latin typeface="Ubuntu Light" panose="020B0304030602030204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Ubuntu Light" panose="020B0304030602030204"/>
              </a:rPr>
              <a:t>Place de ces acteurs dans la gouvernance</a:t>
            </a:r>
          </a:p>
          <a:p>
            <a:pPr marL="285750" indent="-285750">
              <a:buFontTx/>
              <a:buChar char="-"/>
            </a:pPr>
            <a:endParaRPr lang="fr-FR" dirty="0">
              <a:latin typeface="Ubuntu Light" panose="020B0304030602030204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Ubuntu Light" panose="020B0304030602030204"/>
              </a:rPr>
              <a:t>Portée des documents</a:t>
            </a:r>
          </a:p>
          <a:p>
            <a:pPr marL="285750" indent="-285750">
              <a:buFontTx/>
              <a:buChar char="-"/>
            </a:pPr>
            <a:endParaRPr lang="fr-FR" dirty="0">
              <a:latin typeface="Ubuntu Light" panose="020B0304030602030204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Ubuntu Light" panose="020B0304030602030204"/>
              </a:rPr>
              <a:t>Organisation Etat-collectivité pour la mise en œuvre des décisions de la CLE </a:t>
            </a:r>
          </a:p>
          <a:p>
            <a:pPr marL="285750" indent="-285750">
              <a:buFontTx/>
              <a:buChar char="-"/>
            </a:pPr>
            <a:endParaRPr lang="fr-FR" dirty="0">
              <a:latin typeface="Ubuntu Light" panose="020B0304030602030204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Ubuntu Light" panose="020B0304030602030204"/>
              </a:rPr>
              <a:t>Partages d’expériences / information / formation</a:t>
            </a:r>
          </a:p>
          <a:p>
            <a:endParaRPr lang="fr-FR" sz="1600" dirty="0">
              <a:solidFill>
                <a:schemeClr val="tx2"/>
              </a:solidFill>
              <a:latin typeface="Ubuntu Light" panose="020B03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01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 dirty="0"/>
          </a:p>
        </p:txBody>
      </p:sp>
      <p:sp>
        <p:nvSpPr>
          <p:cNvPr id="9" name="Rectangle 8"/>
          <p:cNvSpPr/>
          <p:nvPr/>
        </p:nvSpPr>
        <p:spPr>
          <a:xfrm>
            <a:off x="343700" y="134994"/>
            <a:ext cx="116256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Expression des présidents de CLE  </a:t>
            </a:r>
          </a:p>
        </p:txBody>
      </p:sp>
      <p:sp>
        <p:nvSpPr>
          <p:cNvPr id="8" name="Rectangle 7"/>
          <p:cNvSpPr/>
          <p:nvPr/>
        </p:nvSpPr>
        <p:spPr>
          <a:xfrm>
            <a:off x="229926" y="656680"/>
            <a:ext cx="1185986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>
              <a:latin typeface="Ubuntu Light" panose="020B0304030602030204"/>
            </a:endParaRPr>
          </a:p>
          <a:p>
            <a:r>
              <a:rPr lang="fr-FR" b="1" u="sng" dirty="0">
                <a:latin typeface="Ubuntu Light" panose="020B0304030602030204"/>
              </a:rPr>
              <a:t>Sur</a:t>
            </a:r>
          </a:p>
          <a:p>
            <a:pPr marL="285750" indent="-285750">
              <a:buFontTx/>
              <a:buChar char="-"/>
            </a:pPr>
            <a:endParaRPr lang="fr-FR" dirty="0">
              <a:latin typeface="Ubuntu Light" panose="020B0304030602030204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Ubuntu Light" panose="020B0304030602030204"/>
              </a:rPr>
              <a:t>L’intérêt de la commission</a:t>
            </a:r>
          </a:p>
          <a:p>
            <a:pPr marL="285750" indent="-285750">
              <a:buFontTx/>
              <a:buChar char="-"/>
            </a:pPr>
            <a:endParaRPr lang="fr-FR" dirty="0">
              <a:latin typeface="Ubuntu Light" panose="020B0304030602030204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Ubuntu Light" panose="020B0304030602030204"/>
              </a:rPr>
              <a:t>Les besoins</a:t>
            </a:r>
          </a:p>
          <a:p>
            <a:pPr marL="285750" indent="-285750">
              <a:buFontTx/>
              <a:buChar char="-"/>
            </a:pPr>
            <a:endParaRPr lang="fr-FR" dirty="0">
              <a:latin typeface="Ubuntu Light" panose="020B0304030602030204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Ubuntu Light" panose="020B0304030602030204"/>
              </a:rPr>
              <a:t>Les travaux à réaliser</a:t>
            </a:r>
          </a:p>
          <a:p>
            <a:pPr marL="285750" indent="-285750">
              <a:buFontTx/>
              <a:buChar char="-"/>
            </a:pPr>
            <a:endParaRPr lang="fr-FR" dirty="0">
              <a:latin typeface="Ubuntu Light" panose="020B0304030602030204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latin typeface="Ubuntu Light" panose="020B0304030602030204"/>
              </a:rPr>
              <a:t>La méthode de travail </a:t>
            </a:r>
          </a:p>
          <a:p>
            <a:endParaRPr lang="fr-FR" sz="1600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endParaRPr lang="fr-FR" sz="1600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endParaRPr lang="fr-FR" sz="1600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r>
              <a:rPr lang="fr-FR" sz="1600" dirty="0">
                <a:solidFill>
                  <a:schemeClr val="tx2"/>
                </a:solidFill>
                <a:latin typeface="Ubuntu Light" panose="020B0304030602030204" pitchFamily="34" charset="0"/>
              </a:rPr>
              <a:t>2</a:t>
            </a:r>
            <a:r>
              <a:rPr lang="fr-FR" sz="1600" baseline="30000" dirty="0">
                <a:solidFill>
                  <a:schemeClr val="tx2"/>
                </a:solidFill>
                <a:latin typeface="Ubuntu Light" panose="020B0304030602030204" pitchFamily="34" charset="0"/>
              </a:rPr>
              <a:t>ème</a:t>
            </a:r>
            <a:r>
              <a:rPr lang="fr-FR" sz="1600" dirty="0">
                <a:solidFill>
                  <a:schemeClr val="tx2"/>
                </a:solidFill>
                <a:latin typeface="Ubuntu Light" panose="020B0304030602030204" pitchFamily="34" charset="0"/>
              </a:rPr>
              <a:t> séance de la commission le 20 septembre</a:t>
            </a:r>
          </a:p>
          <a:p>
            <a:endParaRPr lang="fr-FR" sz="1600" dirty="0">
              <a:solidFill>
                <a:schemeClr val="tx2"/>
              </a:solidFill>
              <a:latin typeface="Ubuntu Light" panose="020B0304030602030204" pitchFamily="34" charset="0"/>
            </a:endParaRPr>
          </a:p>
          <a:p>
            <a:r>
              <a:rPr lang="fr-FR" sz="1600" dirty="0">
                <a:solidFill>
                  <a:schemeClr val="tx2"/>
                </a:solidFill>
                <a:latin typeface="Ubuntu Light" panose="020B0304030602030204" pitchFamily="34" charset="0"/>
              </a:rPr>
              <a:t>CONGRES le 30 novembre et 1</a:t>
            </a:r>
            <a:r>
              <a:rPr lang="fr-FR" sz="1600" baseline="30000" dirty="0">
                <a:solidFill>
                  <a:schemeClr val="tx2"/>
                </a:solidFill>
                <a:latin typeface="Ubuntu Light" panose="020B0304030602030204" pitchFamily="34" charset="0"/>
              </a:rPr>
              <a:t>er</a:t>
            </a:r>
            <a:r>
              <a:rPr lang="fr-FR" sz="1600" dirty="0">
                <a:solidFill>
                  <a:schemeClr val="tx2"/>
                </a:solidFill>
                <a:latin typeface="Ubuntu Light" panose="020B0304030602030204" pitchFamily="34" charset="0"/>
              </a:rPr>
              <a:t> décembre</a:t>
            </a:r>
          </a:p>
        </p:txBody>
      </p:sp>
    </p:spTree>
    <p:extLst>
      <p:ext uri="{BB962C8B-B14F-4D97-AF65-F5344CB8AC3E}">
        <p14:creationId xmlns:p14="http://schemas.microsoft.com/office/powerpoint/2010/main" val="14793568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904</Words>
  <Application>Microsoft Office PowerPoint</Application>
  <PresentationFormat>Grand écran</PresentationFormat>
  <Paragraphs>114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Ubuntu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johanna</dc:creator>
  <cp:lastModifiedBy>Catherine GREMILLET</cp:lastModifiedBy>
  <cp:revision>469</cp:revision>
  <cp:lastPrinted>2023-01-12T14:49:59Z</cp:lastPrinted>
  <dcterms:created xsi:type="dcterms:W3CDTF">2019-11-21T15:04:35Z</dcterms:created>
  <dcterms:modified xsi:type="dcterms:W3CDTF">2023-02-06T13:01:04Z</dcterms:modified>
</cp:coreProperties>
</file>