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516" r:id="rId3"/>
    <p:sldId id="528" r:id="rId4"/>
    <p:sldId id="529" r:id="rId5"/>
    <p:sldId id="530" r:id="rId6"/>
    <p:sldId id="531" r:id="rId7"/>
    <p:sldId id="532" r:id="rId8"/>
    <p:sldId id="533" r:id="rId9"/>
    <p:sldId id="535" r:id="rId10"/>
    <p:sldId id="534" r:id="rId11"/>
  </p:sldIdLst>
  <p:sldSz cx="12192000" cy="6858000"/>
  <p:notesSz cx="6742113" cy="98758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showGuides="1">
      <p:cViewPr varScale="1">
        <p:scale>
          <a:sx n="87" d="100"/>
          <a:sy n="87" d="100"/>
        </p:scale>
        <p:origin x="57" y="495"/>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21583" cy="495507"/>
          </a:xfrm>
          <a:prstGeom prst="rect">
            <a:avLst/>
          </a:prstGeom>
        </p:spPr>
        <p:txBody>
          <a:bodyPr vert="horz" lIns="91519" tIns="45759" rIns="91519" bIns="45759" rtlCol="0"/>
          <a:lstStyle>
            <a:lvl1pPr algn="l">
              <a:defRPr sz="1200"/>
            </a:lvl1pPr>
          </a:lstStyle>
          <a:p>
            <a:endParaRPr lang="fr-FR"/>
          </a:p>
        </p:txBody>
      </p:sp>
      <p:sp>
        <p:nvSpPr>
          <p:cNvPr id="3" name="Espace réservé de la date 2"/>
          <p:cNvSpPr>
            <a:spLocks noGrp="1"/>
          </p:cNvSpPr>
          <p:nvPr>
            <p:ph type="dt" sz="quarter" idx="1"/>
          </p:nvPr>
        </p:nvSpPr>
        <p:spPr>
          <a:xfrm>
            <a:off x="3818972" y="2"/>
            <a:ext cx="2921583" cy="495507"/>
          </a:xfrm>
          <a:prstGeom prst="rect">
            <a:avLst/>
          </a:prstGeom>
        </p:spPr>
        <p:txBody>
          <a:bodyPr vert="horz" lIns="91519" tIns="45759" rIns="91519" bIns="45759" rtlCol="0"/>
          <a:lstStyle>
            <a:lvl1pPr algn="r">
              <a:defRPr sz="1200"/>
            </a:lvl1pPr>
          </a:lstStyle>
          <a:p>
            <a:fld id="{21F080B2-20D8-4C67-9CA6-48BF7FB8846C}" type="datetimeFigureOut">
              <a:rPr lang="fr-FR" smtClean="0"/>
              <a:t>31/01/2023</a:t>
            </a:fld>
            <a:endParaRPr lang="fr-FR"/>
          </a:p>
        </p:txBody>
      </p:sp>
      <p:sp>
        <p:nvSpPr>
          <p:cNvPr id="4" name="Espace réservé du pied de page 3"/>
          <p:cNvSpPr>
            <a:spLocks noGrp="1"/>
          </p:cNvSpPr>
          <p:nvPr>
            <p:ph type="ftr" sz="quarter" idx="2"/>
          </p:nvPr>
        </p:nvSpPr>
        <p:spPr>
          <a:xfrm>
            <a:off x="1" y="9380333"/>
            <a:ext cx="2921583" cy="495506"/>
          </a:xfrm>
          <a:prstGeom prst="rect">
            <a:avLst/>
          </a:prstGeom>
        </p:spPr>
        <p:txBody>
          <a:bodyPr vert="horz" lIns="91519" tIns="45759" rIns="91519" bIns="4575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8972" y="9380333"/>
            <a:ext cx="2921583" cy="495506"/>
          </a:xfrm>
          <a:prstGeom prst="rect">
            <a:avLst/>
          </a:prstGeom>
        </p:spPr>
        <p:txBody>
          <a:bodyPr vert="horz" lIns="91519" tIns="45759" rIns="91519" bIns="45759" rtlCol="0" anchor="b"/>
          <a:lstStyle>
            <a:lvl1pPr algn="r">
              <a:defRPr sz="1200"/>
            </a:lvl1pPr>
          </a:lstStyle>
          <a:p>
            <a:fld id="{95F9A42F-39F7-474B-BFAE-BED19C16BEF4}" type="slidenum">
              <a:rPr lang="fr-FR" smtClean="0"/>
              <a:t>‹N°›</a:t>
            </a:fld>
            <a:endParaRPr lang="fr-FR"/>
          </a:p>
        </p:txBody>
      </p:sp>
    </p:spTree>
    <p:extLst>
      <p:ext uri="{BB962C8B-B14F-4D97-AF65-F5344CB8AC3E}">
        <p14:creationId xmlns:p14="http://schemas.microsoft.com/office/powerpoint/2010/main" val="151391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22165" cy="495778"/>
          </a:xfrm>
          <a:prstGeom prst="rect">
            <a:avLst/>
          </a:prstGeom>
        </p:spPr>
        <p:txBody>
          <a:bodyPr vert="horz" lIns="91519" tIns="45759" rIns="91519" bIns="45759" rtlCol="0"/>
          <a:lstStyle>
            <a:lvl1pPr algn="l">
              <a:defRPr sz="1200"/>
            </a:lvl1pPr>
          </a:lstStyle>
          <a:p>
            <a:endParaRPr lang="fr-FR"/>
          </a:p>
        </p:txBody>
      </p:sp>
      <p:sp>
        <p:nvSpPr>
          <p:cNvPr id="3" name="Espace réservé de la date 2"/>
          <p:cNvSpPr>
            <a:spLocks noGrp="1"/>
          </p:cNvSpPr>
          <p:nvPr>
            <p:ph type="dt" idx="1"/>
          </p:nvPr>
        </p:nvSpPr>
        <p:spPr>
          <a:xfrm>
            <a:off x="3818360" y="0"/>
            <a:ext cx="2922164" cy="495778"/>
          </a:xfrm>
          <a:prstGeom prst="rect">
            <a:avLst/>
          </a:prstGeom>
        </p:spPr>
        <p:txBody>
          <a:bodyPr vert="horz" lIns="91519" tIns="45759" rIns="91519" bIns="45759" rtlCol="0"/>
          <a:lstStyle>
            <a:lvl1pPr algn="r">
              <a:defRPr sz="1200"/>
            </a:lvl1pPr>
          </a:lstStyle>
          <a:p>
            <a:fld id="{72D3BD07-EDDA-4527-92B1-99A99D432D7D}" type="datetimeFigureOut">
              <a:rPr lang="fr-FR" smtClean="0"/>
              <a:t>31/01/2023</a:t>
            </a:fld>
            <a:endParaRPr lang="fr-FR"/>
          </a:p>
        </p:txBody>
      </p:sp>
      <p:sp>
        <p:nvSpPr>
          <p:cNvPr id="4" name="Espace réservé de l'image des diapositives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519" tIns="45759" rIns="91519" bIns="45759" rtlCol="0" anchor="ctr"/>
          <a:lstStyle/>
          <a:p>
            <a:endParaRPr lang="fr-FR"/>
          </a:p>
        </p:txBody>
      </p:sp>
      <p:sp>
        <p:nvSpPr>
          <p:cNvPr id="5" name="Espace réservé des commentaires 4"/>
          <p:cNvSpPr>
            <a:spLocks noGrp="1"/>
          </p:cNvSpPr>
          <p:nvPr>
            <p:ph type="body" sz="quarter" idx="3"/>
          </p:nvPr>
        </p:nvSpPr>
        <p:spPr>
          <a:xfrm>
            <a:off x="673736" y="4752797"/>
            <a:ext cx="5394643" cy="3888362"/>
          </a:xfrm>
          <a:prstGeom prst="rect">
            <a:avLst/>
          </a:prstGeom>
        </p:spPr>
        <p:txBody>
          <a:bodyPr vert="horz" lIns="91519" tIns="45759" rIns="91519" bIns="45759"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9380060"/>
            <a:ext cx="2922165" cy="495778"/>
          </a:xfrm>
          <a:prstGeom prst="rect">
            <a:avLst/>
          </a:prstGeom>
        </p:spPr>
        <p:txBody>
          <a:bodyPr vert="horz" lIns="91519" tIns="45759" rIns="91519" bIns="4575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8360" y="9380060"/>
            <a:ext cx="2922164" cy="495778"/>
          </a:xfrm>
          <a:prstGeom prst="rect">
            <a:avLst/>
          </a:prstGeom>
        </p:spPr>
        <p:txBody>
          <a:bodyPr vert="horz" lIns="91519" tIns="45759" rIns="91519" bIns="45759" rtlCol="0" anchor="b"/>
          <a:lstStyle>
            <a:lvl1pPr algn="r">
              <a:defRPr sz="1200"/>
            </a:lvl1pPr>
          </a:lstStyle>
          <a:p>
            <a:fld id="{63F0AE42-A0CE-4AD9-BEA9-991EE82B0795}" type="slidenum">
              <a:rPr lang="fr-FR" smtClean="0"/>
              <a:t>‹N°›</a:t>
            </a:fld>
            <a:endParaRPr lang="fr-FR"/>
          </a:p>
        </p:txBody>
      </p:sp>
    </p:spTree>
    <p:extLst>
      <p:ext uri="{BB962C8B-B14F-4D97-AF65-F5344CB8AC3E}">
        <p14:creationId xmlns:p14="http://schemas.microsoft.com/office/powerpoint/2010/main" val="3840660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2</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8720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3</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454833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4</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617738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5</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309929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6</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723833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7</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124750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8</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21959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9</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85142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10</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512360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524DF27-0896-4C88-B986-5A8AAAE4EF30}" type="datetimeFigureOut">
              <a:rPr lang="fr-FR" smtClean="0"/>
              <a:t>31/01/2023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1017491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524DF27-0896-4C88-B986-5A8AAAE4EF30}" type="datetimeFigureOut">
              <a:rPr lang="fr-FR" smtClean="0"/>
              <a:t>31/01/2023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205177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524DF27-0896-4C88-B986-5A8AAAE4EF30}" type="datetimeFigureOut">
              <a:rPr lang="fr-FR" smtClean="0"/>
              <a:t>31/01/2023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689281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524DF27-0896-4C88-B986-5A8AAAE4EF30}" type="datetimeFigureOut">
              <a:rPr lang="fr-FR" smtClean="0"/>
              <a:t>31/01/2023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414085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524DF27-0896-4C88-B986-5A8AAAE4EF30}" type="datetimeFigureOut">
              <a:rPr lang="fr-FR" smtClean="0"/>
              <a:t>31/01/2023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184318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524DF27-0896-4C88-B986-5A8AAAE4EF30}" type="datetimeFigureOut">
              <a:rPr lang="fr-FR" smtClean="0"/>
              <a:t>31/01/2023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223554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524DF27-0896-4C88-B986-5A8AAAE4EF30}" type="datetimeFigureOut">
              <a:rPr lang="fr-FR" smtClean="0"/>
              <a:t>31/01/2023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185294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524DF27-0896-4C88-B986-5A8AAAE4EF30}" type="datetimeFigureOut">
              <a:rPr lang="fr-FR" smtClean="0"/>
              <a:t>31/01/2023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3242536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24DF27-0896-4C88-B986-5A8AAAE4EF30}" type="datetimeFigureOut">
              <a:rPr lang="fr-FR" smtClean="0"/>
              <a:t>31/01/2023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429124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524DF27-0896-4C88-B986-5A8AAAE4EF30}" type="datetimeFigureOut">
              <a:rPr lang="fr-FR" smtClean="0"/>
              <a:t>31/01/2023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52836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524DF27-0896-4C88-B986-5A8AAAE4EF30}" type="datetimeFigureOut">
              <a:rPr lang="fr-FR" smtClean="0"/>
              <a:t>31/01/2023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65BA51-EEB6-4B63-80B0-A782D4E4232E}" type="slidenum">
              <a:rPr lang="fr-FR" smtClean="0"/>
              <a:t>‹N°›</a:t>
            </a:fld>
            <a:endParaRPr lang="fr-FR"/>
          </a:p>
        </p:txBody>
      </p:sp>
    </p:spTree>
    <p:extLst>
      <p:ext uri="{BB962C8B-B14F-4D97-AF65-F5344CB8AC3E}">
        <p14:creationId xmlns:p14="http://schemas.microsoft.com/office/powerpoint/2010/main" val="1998759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DF27-0896-4C88-B986-5A8AAAE4EF30}" type="datetimeFigureOut">
              <a:rPr lang="fr-FR" smtClean="0"/>
              <a:t>31/01/2023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5BA51-EEB6-4B63-80B0-A782D4E4232E}" type="slidenum">
              <a:rPr lang="fr-FR" smtClean="0"/>
              <a:t>‹N°›</a:t>
            </a:fld>
            <a:endParaRPr lang="fr-FR"/>
          </a:p>
        </p:txBody>
      </p:sp>
      <p:pic>
        <p:nvPicPr>
          <p:cNvPr id="8" name="Imag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9844" y="6123532"/>
            <a:ext cx="1429603" cy="651910"/>
          </a:xfrm>
          <a:prstGeom prst="rect">
            <a:avLst/>
          </a:prstGeom>
        </p:spPr>
      </p:pic>
    </p:spTree>
    <p:extLst>
      <p:ext uri="{BB962C8B-B14F-4D97-AF65-F5344CB8AC3E}">
        <p14:creationId xmlns:p14="http://schemas.microsoft.com/office/powerpoint/2010/main" val="142523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s02web.zoom.us/j/84128544359?pwd=M2VEZ3BPNitMZFJNNWpqSnUzRFBidz09"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s://us02web.zoom.us/j/81455796370?pwd=T2h4R3hSYXpYKzJjZEVRM3ZyVUE3UT09"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ssinversant.org/agenda-de-lane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74" y="276275"/>
            <a:ext cx="4546129" cy="2269741"/>
          </a:xfrm>
          <a:prstGeom prst="rect">
            <a:avLst/>
          </a:prstGeom>
        </p:spPr>
      </p:pic>
      <p:sp>
        <p:nvSpPr>
          <p:cNvPr id="5" name="Sous-titre 2"/>
          <p:cNvSpPr txBox="1">
            <a:spLocks/>
          </p:cNvSpPr>
          <p:nvPr/>
        </p:nvSpPr>
        <p:spPr>
          <a:xfrm>
            <a:off x="150936" y="2901989"/>
            <a:ext cx="11690635" cy="2808904"/>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5100" dirty="0">
                <a:solidFill>
                  <a:srgbClr val="00B0F0"/>
                </a:solidFill>
              </a:rPr>
              <a:t>COMMISSION FINANCE</a:t>
            </a:r>
          </a:p>
          <a:p>
            <a:r>
              <a:rPr lang="fr-FR" sz="5100" dirty="0">
                <a:solidFill>
                  <a:srgbClr val="00B0F0"/>
                </a:solidFill>
              </a:rPr>
              <a:t>Mardi 31 janvier – 16h30 à 18h</a:t>
            </a:r>
          </a:p>
          <a:p>
            <a:endParaRPr lang="fr-FR" dirty="0"/>
          </a:p>
          <a:p>
            <a:r>
              <a:rPr lang="fr-FR" sz="3100" dirty="0"/>
              <a:t>Co-présidée par Christopher VARIN (Meurthe-</a:t>
            </a:r>
            <a:r>
              <a:rPr lang="fr-FR" sz="3100" dirty="0" err="1"/>
              <a:t>Madon</a:t>
            </a:r>
            <a:r>
              <a:rPr lang="fr-FR" sz="3100" dirty="0"/>
              <a:t>) et Jean-François MARY (Vilaine)</a:t>
            </a:r>
          </a:p>
          <a:p>
            <a:endParaRPr lang="fr-FR" u="sng" dirty="0">
              <a:hlinkClick r:id="rId3"/>
            </a:endParaRPr>
          </a:p>
          <a:p>
            <a:r>
              <a:rPr lang="fr-FR" u="sng" dirty="0">
                <a:hlinkClick r:id="rId3"/>
              </a:rPr>
              <a:t>https://us02web.zoom.us/j/84128544359?pwd=M2VEZ3BPNitMZFJNNWpqSnUzRFBidz09</a:t>
            </a:r>
            <a:endParaRPr lang="fr-FR" dirty="0"/>
          </a:p>
          <a:p>
            <a:r>
              <a:rPr lang="fr-FR" dirty="0"/>
              <a:t>ID de réunion : 841 2854 4359 / Code secret : 915860</a:t>
            </a:r>
          </a:p>
          <a:p>
            <a:endParaRPr lang="fr-FR" u="sng" dirty="0">
              <a:hlinkClick r:id="rId4"/>
            </a:endParaRPr>
          </a:p>
          <a:p>
            <a:endParaRPr lang="fr-FR" sz="4000" dirty="0">
              <a:solidFill>
                <a:srgbClr val="00B0F0"/>
              </a:solidFill>
            </a:endParaRPr>
          </a:p>
        </p:txBody>
      </p:sp>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10585" y="5851998"/>
            <a:ext cx="6096000" cy="386471"/>
          </a:xfrm>
          <a:prstGeom prst="rect">
            <a:avLst/>
          </a:prstGeom>
        </p:spPr>
      </p:pic>
      <p:pic>
        <p:nvPicPr>
          <p:cNvPr id="3" name="Image 2">
            <a:extLst>
              <a:ext uri="{FF2B5EF4-FFF2-40B4-BE49-F238E27FC236}">
                <a16:creationId xmlns:a16="http://schemas.microsoft.com/office/drawing/2014/main" id="{9182E37A-C2D0-4C7E-8291-38B30BC09E2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510220" y="0"/>
            <a:ext cx="3681780" cy="2611789"/>
          </a:xfrm>
          <a:prstGeom prst="rect">
            <a:avLst/>
          </a:prstGeom>
        </p:spPr>
      </p:pic>
    </p:spTree>
    <p:extLst>
      <p:ext uri="{BB962C8B-B14F-4D97-AF65-F5344CB8AC3E}">
        <p14:creationId xmlns:p14="http://schemas.microsoft.com/office/powerpoint/2010/main" val="3173259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10</a:t>
            </a:fld>
            <a:endParaRPr lang="fr-BE" dirty="0"/>
          </a:p>
        </p:txBody>
      </p:sp>
      <p:sp>
        <p:nvSpPr>
          <p:cNvPr id="9" name="Rectangle 8"/>
          <p:cNvSpPr/>
          <p:nvPr/>
        </p:nvSpPr>
        <p:spPr>
          <a:xfrm>
            <a:off x="343701" y="134994"/>
            <a:ext cx="9961381" cy="461665"/>
          </a:xfrm>
          <a:prstGeom prst="rect">
            <a:avLst/>
          </a:prstGeom>
        </p:spPr>
        <p:txBody>
          <a:bodyPr wrap="none">
            <a:spAutoFit/>
          </a:bodyPr>
          <a:lstStyle/>
          <a:p>
            <a:r>
              <a:rPr lang="fr-FR" sz="2400" b="1" dirty="0">
                <a:solidFill>
                  <a:srgbClr val="00B0F0"/>
                </a:solidFill>
                <a:latin typeface="Calibri" panose="020F0502020204030204" pitchFamily="34" charset="0"/>
                <a:cs typeface="Calibri" panose="020F0502020204030204" pitchFamily="34" charset="0"/>
              </a:rPr>
              <a:t>ACTIONS d’INFORMATION, de FORMATION, de MOBILISATION du RESEAU </a:t>
            </a:r>
          </a:p>
        </p:txBody>
      </p:sp>
      <p:sp>
        <p:nvSpPr>
          <p:cNvPr id="8" name="Rectangle 7"/>
          <p:cNvSpPr/>
          <p:nvPr/>
        </p:nvSpPr>
        <p:spPr>
          <a:xfrm>
            <a:off x="343701" y="675198"/>
            <a:ext cx="11732147" cy="6093976"/>
          </a:xfrm>
          <a:prstGeom prst="rect">
            <a:avLst/>
          </a:prstGeom>
        </p:spPr>
        <p:txBody>
          <a:bodyPr wrap="square">
            <a:spAutoFit/>
          </a:bodyPr>
          <a:lstStyle/>
          <a:p>
            <a:pPr marL="342900" indent="-342900">
              <a:buFontTx/>
              <a:buChar char="-"/>
            </a:pPr>
            <a:r>
              <a:rPr lang="fr-FR" dirty="0">
                <a:solidFill>
                  <a:schemeClr val="tx2"/>
                </a:solidFill>
                <a:latin typeface="Ubuntu Light" panose="020B0304030602030204" pitchFamily="34" charset="0"/>
              </a:rPr>
              <a:t>Sur quels thèmes ? </a:t>
            </a:r>
          </a:p>
          <a:p>
            <a:r>
              <a:rPr lang="fr-FR">
                <a:solidFill>
                  <a:schemeClr val="tx2"/>
                </a:solidFill>
                <a:latin typeface="Ubuntu Light" panose="020B0304030602030204" pitchFamily="34" charset="0"/>
              </a:rPr>
              <a:t>Appel </a:t>
            </a:r>
            <a:r>
              <a:rPr lang="fr-FR" dirty="0">
                <a:solidFill>
                  <a:schemeClr val="tx2"/>
                </a:solidFill>
                <a:latin typeface="Ubuntu Light" panose="020B0304030602030204" pitchFamily="34" charset="0"/>
              </a:rPr>
              <a:t>à transmettre ses besoins – Agents et élus</a:t>
            </a:r>
          </a:p>
          <a:p>
            <a:r>
              <a:rPr lang="fr-FR" dirty="0">
                <a:solidFill>
                  <a:schemeClr val="tx2"/>
                </a:solidFill>
                <a:latin typeface="Ubuntu Light" panose="020B0304030602030204" pitchFamily="34" charset="0"/>
              </a:rPr>
              <a:t>proposition d’un séminaire d’1 journée ½ juridique et financier ? (partie en présentiel, partie en </a:t>
            </a:r>
            <a:r>
              <a:rPr lang="fr-FR" dirty="0" err="1">
                <a:solidFill>
                  <a:schemeClr val="tx2"/>
                </a:solidFill>
                <a:latin typeface="Ubuntu Light" panose="020B0304030602030204" pitchFamily="34" charset="0"/>
              </a:rPr>
              <a:t>visio</a:t>
            </a:r>
            <a:r>
              <a:rPr lang="fr-FR" dirty="0">
                <a:solidFill>
                  <a:schemeClr val="tx2"/>
                </a:solidFill>
                <a:latin typeface="Ubuntu Light" panose="020B0304030602030204" pitchFamily="34" charset="0"/>
              </a:rPr>
              <a:t> ?) </a:t>
            </a:r>
          </a:p>
          <a:p>
            <a:r>
              <a:rPr lang="fr-FR" dirty="0">
                <a:solidFill>
                  <a:schemeClr val="tx2"/>
                </a:solidFill>
                <a:latin typeface="Ubuntu Light" panose="020B0304030602030204" pitchFamily="34" charset="0"/>
              </a:rPr>
              <a:t>Et/ou des petites </a:t>
            </a:r>
            <a:r>
              <a:rPr lang="fr-FR" dirty="0" err="1">
                <a:solidFill>
                  <a:schemeClr val="tx2"/>
                </a:solidFill>
                <a:latin typeface="Ubuntu Light" panose="020B0304030602030204" pitchFamily="34" charset="0"/>
              </a:rPr>
              <a:t>visios</a:t>
            </a:r>
            <a:r>
              <a:rPr lang="fr-FR" dirty="0">
                <a:solidFill>
                  <a:schemeClr val="tx2"/>
                </a:solidFill>
                <a:latin typeface="Ubuntu Light" panose="020B0304030602030204" pitchFamily="34" charset="0"/>
              </a:rPr>
              <a:t> thématiques ?</a:t>
            </a:r>
          </a:p>
          <a:p>
            <a:endParaRPr lang="fr-FR"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Quand ? Début avril ? (entre le 3 et 7 ?)</a:t>
            </a:r>
          </a:p>
          <a:p>
            <a:pPr marL="342900" indent="-342900">
              <a:buFontTx/>
              <a:buChar char="-"/>
            </a:pPr>
            <a:endParaRPr lang="fr-FR" dirty="0">
              <a:solidFill>
                <a:schemeClr val="tx2"/>
              </a:solidFill>
              <a:latin typeface="Ubuntu Light" panose="020B0304030602030204" pitchFamily="34" charset="0"/>
            </a:endParaRPr>
          </a:p>
          <a:p>
            <a:r>
              <a:rPr lang="fr-FR" sz="1100" dirty="0">
                <a:solidFill>
                  <a:schemeClr val="tx2"/>
                </a:solidFill>
                <a:latin typeface="Ubuntu Light" panose="020B0304030602030204" pitchFamily="34" charset="0"/>
              </a:rPr>
              <a:t>Ex : Besoin d’échanges et d’accompagnement sur les comptes de classe 4 et l’équilibre avec les contributions des EPCI, voici notre problématique :</a:t>
            </a:r>
          </a:p>
          <a:p>
            <a:endParaRPr lang="fr-FR" sz="1100" dirty="0">
              <a:solidFill>
                <a:schemeClr val="tx2"/>
              </a:solidFill>
              <a:latin typeface="Ubuntu Light" panose="020B0304030602030204" pitchFamily="34" charset="0"/>
            </a:endParaRPr>
          </a:p>
          <a:p>
            <a:r>
              <a:rPr lang="fr-FR" sz="1100" dirty="0">
                <a:solidFill>
                  <a:schemeClr val="tx2"/>
                </a:solidFill>
                <a:latin typeface="Ubuntu Light" panose="020B0304030602030204" pitchFamily="34" charset="0"/>
              </a:rPr>
              <a:t>Nous rencontrons une difficulté d’ordre technique/réglementaire dans les écritures de classe 4 en raison de notre structure financière particulière.</a:t>
            </a:r>
          </a:p>
          <a:p>
            <a:r>
              <a:rPr lang="fr-FR" sz="1100" dirty="0">
                <a:solidFill>
                  <a:schemeClr val="tx2"/>
                </a:solidFill>
                <a:latin typeface="Ubuntu Light" panose="020B0304030602030204" pitchFamily="34" charset="0"/>
              </a:rPr>
              <a:t>Dans le cadre des compétences GEMA, les travaux réalisés ne peuvent être imputé en section d’investissement au compte 23 car ces travaux sont réalisés sur du foncier appartenant à autrui, nous devons en conséquence utiliser les comptes de classe 4 (travaux pour compte de tiers).</a:t>
            </a:r>
          </a:p>
          <a:p>
            <a:r>
              <a:rPr lang="fr-FR" sz="1100" dirty="0">
                <a:solidFill>
                  <a:schemeClr val="tx2"/>
                </a:solidFill>
                <a:latin typeface="Ubuntu Light" panose="020B0304030602030204" pitchFamily="34" charset="0"/>
              </a:rPr>
              <a:t>Nous devons équilibrer ces comptes de classe 4 chaque année en fin d’exercice en dépenses et en recettes.</a:t>
            </a:r>
          </a:p>
          <a:p>
            <a:r>
              <a:rPr lang="fr-FR" sz="1100" dirty="0">
                <a:solidFill>
                  <a:schemeClr val="tx2"/>
                </a:solidFill>
                <a:latin typeface="Ubuntu Light" panose="020B0304030602030204" pitchFamily="34" charset="0"/>
              </a:rPr>
              <a:t> </a:t>
            </a:r>
          </a:p>
          <a:p>
            <a:r>
              <a:rPr lang="fr-FR" sz="1100" dirty="0">
                <a:solidFill>
                  <a:schemeClr val="tx2"/>
                </a:solidFill>
                <a:latin typeface="Ubuntu Light" panose="020B0304030602030204" pitchFamily="34" charset="0"/>
              </a:rPr>
              <a:t>Les recettes sont essentiellement composées des subventions accordées par les financeurs et par des contributions versées par les EPCI qui ont transférés ces compétences. Or les contributions des EPCI sont normalement encaissés sur la section de fonctionnement. Donc pour équilibrer le compte de classe 4 en recettes, il faudrait passer une écriture comptable de la section de fonctionnement à la section d’investissement. A priori la seule solution aujourd’hui est de passé par une écriture au 204 (subvention d’équilibre), or si nous passons cette écriture, nous devrions procéder à un amortissement. Sauf que ces recettes sont des contributions des EPCI, cela me semble illogique d’amortir des contributions intellectuellement.</a:t>
            </a:r>
          </a:p>
          <a:p>
            <a:r>
              <a:rPr lang="fr-FR" sz="1100" dirty="0">
                <a:solidFill>
                  <a:schemeClr val="tx2"/>
                </a:solidFill>
                <a:latin typeface="Ubuntu Light" panose="020B0304030602030204" pitchFamily="34" charset="0"/>
              </a:rPr>
              <a:t> </a:t>
            </a:r>
          </a:p>
          <a:p>
            <a:r>
              <a:rPr lang="fr-FR" sz="1100" dirty="0">
                <a:solidFill>
                  <a:schemeClr val="tx2"/>
                </a:solidFill>
                <a:latin typeface="Ubuntu Light" panose="020B0304030602030204" pitchFamily="34" charset="0"/>
              </a:rPr>
              <a:t>J’aurais souhaité qu’on puisse échanger à ce sujet car jusqu’à aujourd’hui, on procède à un saucissonnage des titres de recettes que nous émettons pour que les contributions des EPCI soient directement versé sur le compte de classe 4 sauf que nous sommes obligés d’attendre la clôture de l’exercice pour avoir exactement une idée du montant, ce qui est extrêmement chronophage et manque de clarté dans le suivi des contributions des EPCI puisqu’il faut aller sur 2 sections budgétaires différentes pour retrouver les chiffres.</a:t>
            </a:r>
          </a:p>
          <a:p>
            <a:r>
              <a:rPr lang="fr-FR" sz="1100" dirty="0">
                <a:solidFill>
                  <a:schemeClr val="tx2"/>
                </a:solidFill>
                <a:latin typeface="Ubuntu Light" panose="020B0304030602030204" pitchFamily="34" charset="0"/>
              </a:rPr>
              <a:t> </a:t>
            </a:r>
          </a:p>
          <a:p>
            <a:r>
              <a:rPr lang="fr-FR" sz="1100" dirty="0">
                <a:solidFill>
                  <a:schemeClr val="tx2"/>
                </a:solidFill>
                <a:latin typeface="Ubuntu Light" panose="020B0304030602030204" pitchFamily="34" charset="0"/>
              </a:rPr>
              <a:t>Réponse de la DRFIP44 : concernant les travaux pour compte de tiers, la seule solution est un financement des EPCI différenciant la contribution à l'EPTB d'une part, du financement des travaux effectués sur le foncier d'autrui d'autre part.</a:t>
            </a:r>
          </a:p>
          <a:p>
            <a:r>
              <a:rPr lang="fr-FR" sz="1100" dirty="0">
                <a:solidFill>
                  <a:schemeClr val="tx2"/>
                </a:solidFill>
                <a:latin typeface="Ubuntu Light" panose="020B0304030602030204" pitchFamily="34" charset="0"/>
              </a:rPr>
              <a:t> Or comme les comptes de classe 4 doivent être équilibré en dépense et en recettes, cela nous oblige à des calculs assez complexes pour retomber sur une recette totalement égale aux dépenses.</a:t>
            </a:r>
          </a:p>
          <a:p>
            <a:r>
              <a:rPr lang="fr-FR" sz="1100" dirty="0">
                <a:solidFill>
                  <a:schemeClr val="tx2"/>
                </a:solidFill>
                <a:latin typeface="Ubuntu Light" panose="020B0304030602030204" pitchFamily="34" charset="0"/>
              </a:rPr>
              <a:t> </a:t>
            </a:r>
          </a:p>
          <a:p>
            <a:r>
              <a:rPr lang="fr-FR" sz="1100" dirty="0">
                <a:solidFill>
                  <a:schemeClr val="tx2"/>
                </a:solidFill>
                <a:latin typeface="Ubuntu Light" panose="020B0304030602030204" pitchFamily="34" charset="0"/>
              </a:rPr>
              <a:t>La question est de savoir s’il serait envisageable de faire évoluer les règles comptables pour permettre l’encaissement de l’intégralité des contributions des EPCI sur la section de fonctionnement et ensuite de passer une écriture de cette section de fonctionnement à la section d’investissement pour équilibrer les comptes de classe 4. L’autre solution serait de pouvoir imputer l’ensemble des travaux GEMA sur la section d’investissement (compte 21 ou 23) pour récupérer le FCTVA et de plus équilibrer la section d’investissement par le biais de l’autofinancement dégagé en section de fonctionnement. Ceci reviendrait à considérer que les travaux GEMA même s’il sont réalisés sur propriété d’autrui relève de l’intérêt public (comme en son temps les voiries ou l’électricité).</a:t>
            </a:r>
          </a:p>
        </p:txBody>
      </p:sp>
    </p:spTree>
    <p:extLst>
      <p:ext uri="{BB962C8B-B14F-4D97-AF65-F5344CB8AC3E}">
        <p14:creationId xmlns:p14="http://schemas.microsoft.com/office/powerpoint/2010/main" val="189833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
        <p:nvSpPr>
          <p:cNvPr id="9" name="Rectangle 8"/>
          <p:cNvSpPr/>
          <p:nvPr/>
        </p:nvSpPr>
        <p:spPr>
          <a:xfrm>
            <a:off x="343701" y="134994"/>
            <a:ext cx="4064254" cy="461665"/>
          </a:xfrm>
          <a:prstGeom prst="rect">
            <a:avLst/>
          </a:prstGeom>
        </p:spPr>
        <p:txBody>
          <a:bodyPr wrap="none">
            <a:spAutoFit/>
          </a:bodyPr>
          <a:lstStyle/>
          <a:p>
            <a:r>
              <a:rPr lang="fr-FR" sz="2400" b="1" dirty="0">
                <a:solidFill>
                  <a:srgbClr val="00B0F0"/>
                </a:solidFill>
                <a:latin typeface="Calibri" panose="020F0502020204030204" pitchFamily="34" charset="0"/>
                <a:cs typeface="Calibri" panose="020F0502020204030204" pitchFamily="34" charset="0"/>
              </a:rPr>
              <a:t>MANDAT DES COMMISSIONS </a:t>
            </a:r>
          </a:p>
        </p:txBody>
      </p:sp>
      <p:sp>
        <p:nvSpPr>
          <p:cNvPr id="8" name="Rectangle 7"/>
          <p:cNvSpPr/>
          <p:nvPr/>
        </p:nvSpPr>
        <p:spPr>
          <a:xfrm>
            <a:off x="343701" y="675198"/>
            <a:ext cx="11732147" cy="5878532"/>
          </a:xfrm>
          <a:prstGeom prst="rect">
            <a:avLst/>
          </a:prstGeom>
        </p:spPr>
        <p:txBody>
          <a:bodyPr wrap="square">
            <a:spAutoFit/>
          </a:bodyPr>
          <a:lstStyle/>
          <a:p>
            <a:endParaRPr lang="fr-FR" sz="2000" b="1"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Proposer une </a:t>
            </a:r>
            <a:r>
              <a:rPr lang="fr-FR" b="1" dirty="0">
                <a:solidFill>
                  <a:schemeClr val="tx2"/>
                </a:solidFill>
                <a:latin typeface="Ubuntu Light" panose="020B0304030602030204" pitchFamily="34" charset="0"/>
              </a:rPr>
              <a:t>méthode de travail sur les sujets validés </a:t>
            </a:r>
            <a:r>
              <a:rPr lang="fr-FR" dirty="0">
                <a:solidFill>
                  <a:schemeClr val="tx2"/>
                </a:solidFill>
                <a:latin typeface="Ubuntu Light" panose="020B0304030602030204" pitchFamily="34" charset="0"/>
              </a:rPr>
              <a:t>par l’Assemblée générale et le </a:t>
            </a:r>
            <a:r>
              <a:rPr lang="fr-FR" dirty="0" err="1">
                <a:solidFill>
                  <a:schemeClr val="tx2"/>
                </a:solidFill>
                <a:latin typeface="Ubuntu Light" panose="020B0304030602030204" pitchFamily="34" charset="0"/>
              </a:rPr>
              <a:t>COmité</a:t>
            </a:r>
            <a:r>
              <a:rPr lang="fr-FR" dirty="0">
                <a:solidFill>
                  <a:schemeClr val="tx2"/>
                </a:solidFill>
                <a:latin typeface="Ubuntu Light" panose="020B0304030602030204" pitchFamily="34" charset="0"/>
              </a:rPr>
              <a:t> </a:t>
            </a:r>
            <a:r>
              <a:rPr lang="fr-FR" dirty="0" err="1">
                <a:solidFill>
                  <a:schemeClr val="tx2"/>
                </a:solidFill>
                <a:latin typeface="Ubuntu Light" panose="020B0304030602030204" pitchFamily="34" charset="0"/>
              </a:rPr>
              <a:t>DIRecteur</a:t>
            </a:r>
            <a:r>
              <a:rPr lang="fr-FR" dirty="0">
                <a:solidFill>
                  <a:schemeClr val="tx2"/>
                </a:solidFill>
                <a:latin typeface="Ubuntu Light" panose="020B0304030602030204" pitchFamily="34" charset="0"/>
              </a:rPr>
              <a:t> </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Proposer des </a:t>
            </a:r>
            <a:r>
              <a:rPr lang="fr-FR" b="1" dirty="0">
                <a:solidFill>
                  <a:schemeClr val="tx2"/>
                </a:solidFill>
                <a:latin typeface="Ubuntu Light" panose="020B0304030602030204" pitchFamily="34" charset="0"/>
              </a:rPr>
              <a:t>temps d’information/formation </a:t>
            </a:r>
            <a:r>
              <a:rPr lang="fr-FR" dirty="0">
                <a:solidFill>
                  <a:schemeClr val="tx2"/>
                </a:solidFill>
                <a:latin typeface="Ubuntu Light" panose="020B0304030602030204" pitchFamily="34" charset="0"/>
              </a:rPr>
              <a:t>sur les sujets traités</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b="1" dirty="0">
                <a:solidFill>
                  <a:schemeClr val="tx2"/>
                </a:solidFill>
                <a:latin typeface="Ubuntu Light" panose="020B0304030602030204" pitchFamily="34" charset="0"/>
              </a:rPr>
              <a:t>Désigner les élus et agents référents </a:t>
            </a:r>
            <a:r>
              <a:rPr lang="fr-FR" dirty="0">
                <a:solidFill>
                  <a:schemeClr val="tx2"/>
                </a:solidFill>
                <a:latin typeface="Ubuntu Light" panose="020B0304030602030204" pitchFamily="34" charset="0"/>
              </a:rPr>
              <a:t>en charge des différents sujets</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b="1" dirty="0">
                <a:solidFill>
                  <a:schemeClr val="tx2"/>
                </a:solidFill>
                <a:latin typeface="Ubuntu Light" panose="020B0304030602030204" pitchFamily="34" charset="0"/>
              </a:rPr>
              <a:t>Mobiliser les territoires </a:t>
            </a:r>
            <a:r>
              <a:rPr lang="fr-FR" dirty="0">
                <a:solidFill>
                  <a:schemeClr val="tx2"/>
                </a:solidFill>
                <a:latin typeface="Ubuntu Light" panose="020B0304030602030204" pitchFamily="34" charset="0"/>
              </a:rPr>
              <a:t>pour contribuer aux sujets</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b="1" dirty="0">
                <a:solidFill>
                  <a:schemeClr val="tx2"/>
                </a:solidFill>
                <a:latin typeface="Ubuntu Light" panose="020B0304030602030204" pitchFamily="34" charset="0"/>
              </a:rPr>
              <a:t>Rendre-compte</a:t>
            </a:r>
            <a:r>
              <a:rPr lang="fr-FR" dirty="0">
                <a:solidFill>
                  <a:schemeClr val="tx2"/>
                </a:solidFill>
                <a:latin typeface="Ubuntu Light" panose="020B0304030602030204" pitchFamily="34" charset="0"/>
              </a:rPr>
              <a:t> au Bureau, Comité directeur et Assemblée générale des travaux menés</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b="1" dirty="0">
                <a:solidFill>
                  <a:schemeClr val="tx2"/>
                </a:solidFill>
                <a:latin typeface="Ubuntu Light" panose="020B0304030602030204" pitchFamily="34" charset="0"/>
              </a:rPr>
              <a:t>Être force de proposition pour les nouveaux sujets </a:t>
            </a:r>
            <a:r>
              <a:rPr lang="fr-FR" dirty="0">
                <a:solidFill>
                  <a:schemeClr val="tx2"/>
                </a:solidFill>
                <a:latin typeface="Ubuntu Light" panose="020B0304030602030204" pitchFamily="34" charset="0"/>
              </a:rPr>
              <a:t>à travailler</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endParaRPr lang="fr-FR" dirty="0">
              <a:solidFill>
                <a:schemeClr val="tx2"/>
              </a:solidFill>
              <a:latin typeface="Ubuntu Light" panose="020B0304030602030204" pitchFamily="34" charset="0"/>
            </a:endParaRPr>
          </a:p>
          <a:p>
            <a:r>
              <a:rPr lang="fr-FR" b="1" dirty="0">
                <a:solidFill>
                  <a:srgbClr val="00B0F0"/>
                </a:solidFill>
                <a:latin typeface="Ubuntu Light" panose="020B0304030602030204" pitchFamily="34" charset="0"/>
              </a:rPr>
              <a:t>2 réunions plénières par an</a:t>
            </a:r>
          </a:p>
          <a:p>
            <a:endParaRPr lang="fr-FR" dirty="0">
              <a:solidFill>
                <a:schemeClr val="tx2"/>
              </a:solidFill>
              <a:latin typeface="Ubuntu Light" panose="020B0304030602030204" pitchFamily="34" charset="0"/>
            </a:endParaRPr>
          </a:p>
          <a:p>
            <a:r>
              <a:rPr lang="fr-FR" dirty="0">
                <a:solidFill>
                  <a:schemeClr val="tx2"/>
                </a:solidFill>
                <a:latin typeface="Ubuntu Light" panose="020B0304030602030204" pitchFamily="34" charset="0"/>
              </a:rPr>
              <a:t>Une </a:t>
            </a:r>
            <a:r>
              <a:rPr lang="fr-FR" b="1" dirty="0">
                <a:solidFill>
                  <a:srgbClr val="00B0F0"/>
                </a:solidFill>
                <a:latin typeface="Ubuntu Light" panose="020B0304030602030204" pitchFamily="34" charset="0"/>
              </a:rPr>
              <a:t>rencontre avec le Bureau tous les mois environ</a:t>
            </a:r>
          </a:p>
          <a:p>
            <a:endParaRPr lang="fr-FR" sz="1600" dirty="0">
              <a:solidFill>
                <a:schemeClr val="tx2"/>
              </a:solidFill>
              <a:latin typeface="Ubuntu Light" panose="020B0304030602030204" pitchFamily="34" charset="0"/>
            </a:endParaRPr>
          </a:p>
          <a:p>
            <a:r>
              <a:rPr lang="fr-FR" sz="1600" dirty="0">
                <a:solidFill>
                  <a:schemeClr val="tx2"/>
                </a:solidFill>
                <a:latin typeface="Ubuntu Light" panose="020B0304030602030204" pitchFamily="34" charset="0"/>
              </a:rPr>
              <a:t>		DATES FIXEES DANS l’AGENDA : </a:t>
            </a:r>
            <a:r>
              <a:rPr lang="fr-FR" sz="1600" dirty="0">
                <a:solidFill>
                  <a:schemeClr val="tx2"/>
                </a:solidFill>
                <a:latin typeface="Ubuntu Light" panose="020B0304030602030204" pitchFamily="34" charset="0"/>
                <a:hlinkClick r:id="rId3"/>
              </a:rPr>
              <a:t>ICI</a:t>
            </a:r>
            <a:endParaRPr lang="fr-FR" sz="1600" dirty="0">
              <a:solidFill>
                <a:schemeClr val="tx2"/>
              </a:solidFill>
              <a:latin typeface="Ubuntu Light" panose="020B0304030602030204" pitchFamily="34" charset="0"/>
            </a:endParaRPr>
          </a:p>
          <a:p>
            <a:endParaRPr lang="fr-FR" sz="2000" b="1" dirty="0">
              <a:solidFill>
                <a:schemeClr val="tx2"/>
              </a:solidFill>
              <a:latin typeface="Ubuntu Light" panose="020B0304030602030204" pitchFamily="34" charset="0"/>
            </a:endParaRPr>
          </a:p>
          <a:p>
            <a:endParaRPr lang="fr-FR" sz="1600" dirty="0">
              <a:solidFill>
                <a:schemeClr val="tx2"/>
              </a:solidFill>
              <a:latin typeface="Ubuntu Light" panose="020B0304030602030204" pitchFamily="34" charset="0"/>
            </a:endParaRPr>
          </a:p>
        </p:txBody>
      </p:sp>
    </p:spTree>
    <p:extLst>
      <p:ext uri="{BB962C8B-B14F-4D97-AF65-F5344CB8AC3E}">
        <p14:creationId xmlns:p14="http://schemas.microsoft.com/office/powerpoint/2010/main" val="153146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3</a:t>
            </a:fld>
            <a:endParaRPr lang="fr-BE" dirty="0"/>
          </a:p>
        </p:txBody>
      </p:sp>
      <p:sp>
        <p:nvSpPr>
          <p:cNvPr id="9" name="Rectangle 8"/>
          <p:cNvSpPr/>
          <p:nvPr/>
        </p:nvSpPr>
        <p:spPr>
          <a:xfrm>
            <a:off x="343700" y="134994"/>
            <a:ext cx="11625631" cy="1015663"/>
          </a:xfrm>
          <a:prstGeom prst="rect">
            <a:avLst/>
          </a:prstGeom>
        </p:spPr>
        <p:txBody>
          <a:bodyPr wrap="square">
            <a:spAutoFit/>
          </a:bodyPr>
          <a:lstStyle/>
          <a:p>
            <a:r>
              <a:rPr lang="fr-FR" sz="2400" b="1" dirty="0">
                <a:solidFill>
                  <a:srgbClr val="00B0F0"/>
                </a:solidFill>
                <a:latin typeface="Calibri" panose="020F0502020204030204" pitchFamily="34" charset="0"/>
                <a:cs typeface="Calibri" panose="020F0502020204030204" pitchFamily="34" charset="0"/>
              </a:rPr>
              <a:t>LES SUJETS PROPOSES par l’ASSEMBLEE GENERALE</a:t>
            </a:r>
          </a:p>
          <a:p>
            <a:endParaRPr lang="fr-FR" b="1" dirty="0">
              <a:latin typeface="Calibri" panose="020F0502020204030204" pitchFamily="34" charset="0"/>
              <a:cs typeface="Calibri" panose="020F0502020204030204" pitchFamily="34" charset="0"/>
            </a:endParaRPr>
          </a:p>
          <a:p>
            <a:r>
              <a:rPr lang="fr-FR" b="1" dirty="0">
                <a:latin typeface="Calibri" panose="020F0502020204030204" pitchFamily="34" charset="0"/>
                <a:cs typeface="Calibri" panose="020F0502020204030204" pitchFamily="34" charset="0"/>
              </a:rPr>
              <a:t>L’AG souhaite que la commission analyse ces propositions dans le cadre de la première séance</a:t>
            </a:r>
          </a:p>
        </p:txBody>
      </p:sp>
      <p:sp>
        <p:nvSpPr>
          <p:cNvPr id="8" name="Rectangle 7"/>
          <p:cNvSpPr/>
          <p:nvPr/>
        </p:nvSpPr>
        <p:spPr>
          <a:xfrm>
            <a:off x="290441" y="1256467"/>
            <a:ext cx="11732147" cy="3939540"/>
          </a:xfrm>
          <a:prstGeom prst="rect">
            <a:avLst/>
          </a:prstGeom>
        </p:spPr>
        <p:txBody>
          <a:bodyPr wrap="square">
            <a:spAutoFit/>
          </a:bodyPr>
          <a:lstStyle/>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FCTVA</a:t>
            </a:r>
          </a:p>
          <a:p>
            <a:endParaRPr lang="fr-FR"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Assurances des syndicats de bassin (responsabilité civile, dommages aux biens)</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Financements fléchés pour l’ingénierie spécialisée des EPTB (remplacement de la majoration de redevance prélèvement pour la mise en œuvre des SAGE par les EPTB)</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Financements fléchés et incitations financières pour les travaux des établissements publics de bassin – normalisation de la « gestion globale de l’eau »</a:t>
            </a:r>
          </a:p>
          <a:p>
            <a:pPr marL="342900" indent="-342900">
              <a:buFontTx/>
              <a:buChar char="-"/>
            </a:pPr>
            <a:endParaRPr lang="fr-FR" dirty="0">
              <a:solidFill>
                <a:schemeClr val="tx2"/>
              </a:solidFill>
              <a:latin typeface="Ubuntu Light" panose="020B0304030602030204" pitchFamily="34" charset="0"/>
            </a:endParaRPr>
          </a:p>
          <a:p>
            <a:pPr marL="342900" indent="-342900">
              <a:buFontTx/>
              <a:buChar char="-"/>
            </a:pPr>
            <a:r>
              <a:rPr lang="fr-FR" dirty="0">
                <a:solidFill>
                  <a:schemeClr val="tx2"/>
                </a:solidFill>
                <a:latin typeface="Ubuntu Light" panose="020B0304030602030204" pitchFamily="34" charset="0"/>
              </a:rPr>
              <a:t>Les indicateurs de suivi-évaluation des financements du grand cycle de l’eau </a:t>
            </a:r>
          </a:p>
          <a:p>
            <a:r>
              <a:rPr lang="fr-FR" dirty="0">
                <a:solidFill>
                  <a:schemeClr val="tx2"/>
                </a:solidFill>
                <a:latin typeface="Ubuntu Light" panose="020B0304030602030204" pitchFamily="34" charset="0"/>
              </a:rPr>
              <a:t>	(observatoire national de la gestion par bassin)</a:t>
            </a:r>
          </a:p>
          <a:p>
            <a:endParaRPr lang="fr-FR" sz="1600" dirty="0">
              <a:solidFill>
                <a:schemeClr val="tx2"/>
              </a:solidFill>
              <a:latin typeface="Ubuntu Light" panose="020B0304030602030204" pitchFamily="34" charset="0"/>
            </a:endParaRPr>
          </a:p>
        </p:txBody>
      </p:sp>
    </p:spTree>
    <p:extLst>
      <p:ext uri="{BB962C8B-B14F-4D97-AF65-F5344CB8AC3E}">
        <p14:creationId xmlns:p14="http://schemas.microsoft.com/office/powerpoint/2010/main" val="146430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4</a:t>
            </a:fld>
            <a:endParaRPr lang="fr-BE" dirty="0"/>
          </a:p>
        </p:txBody>
      </p:sp>
      <p:sp>
        <p:nvSpPr>
          <p:cNvPr id="9" name="Rectangle 8"/>
          <p:cNvSpPr/>
          <p:nvPr/>
        </p:nvSpPr>
        <p:spPr>
          <a:xfrm>
            <a:off x="343700" y="134994"/>
            <a:ext cx="11625631" cy="461665"/>
          </a:xfrm>
          <a:prstGeom prst="rect">
            <a:avLst/>
          </a:prstGeom>
        </p:spPr>
        <p:txBody>
          <a:bodyPr wrap="square">
            <a:spAutoFit/>
          </a:bodyPr>
          <a:lstStyle/>
          <a:p>
            <a:r>
              <a:rPr lang="fr-FR" sz="2400" b="1" dirty="0">
                <a:solidFill>
                  <a:srgbClr val="00B0F0"/>
                </a:solidFill>
                <a:latin typeface="Calibri" panose="020F0502020204030204" pitchFamily="34" charset="0"/>
                <a:cs typeface="Calibri" panose="020F0502020204030204" pitchFamily="34" charset="0"/>
              </a:rPr>
              <a:t>LE FCTVA</a:t>
            </a:r>
          </a:p>
        </p:txBody>
      </p:sp>
      <p:sp>
        <p:nvSpPr>
          <p:cNvPr id="8" name="Rectangle 7"/>
          <p:cNvSpPr/>
          <p:nvPr/>
        </p:nvSpPr>
        <p:spPr>
          <a:xfrm>
            <a:off x="212707" y="740936"/>
            <a:ext cx="11732147" cy="6124754"/>
          </a:xfrm>
          <a:prstGeom prst="rect">
            <a:avLst/>
          </a:prstGeom>
        </p:spPr>
        <p:txBody>
          <a:bodyPr wrap="square">
            <a:spAutoFit/>
          </a:bodyPr>
          <a:lstStyle/>
          <a:p>
            <a:pPr marL="285750" indent="-285750">
              <a:buFont typeface="Arial" panose="020B0604020202020204" pitchFamily="34" charset="0"/>
              <a:buChar char="•"/>
            </a:pPr>
            <a:r>
              <a:rPr lang="fr-FR" b="1" dirty="0">
                <a:latin typeface="Ubuntu Light" panose="020B0304030602030204"/>
              </a:rPr>
              <a:t>Rappel de la réforme de l’automatisation du FCTVA</a:t>
            </a:r>
          </a:p>
          <a:p>
            <a:r>
              <a:rPr lang="fr-FR" dirty="0">
                <a:latin typeface="Ubuntu Light" panose="020B0304030602030204"/>
              </a:rPr>
              <a:t>Avec l’automatisation du FCTVA, les dépenses en investissement et quelques dépenses en fonctionnement n’ont plus à être déclarées par les collectivités pour bénéficier du FCTVA. L’Etat se base directement sur le recensement des comptes éligibles de dépenses au compte de gestion de la collectivité</a:t>
            </a:r>
          </a:p>
          <a:p>
            <a:endParaRPr lang="fr-FR" sz="800" b="1" dirty="0">
              <a:latin typeface="Ubuntu Light" panose="020B0304030602030204"/>
            </a:endParaRPr>
          </a:p>
          <a:p>
            <a:pPr marL="285750" indent="-285750">
              <a:buFont typeface="Arial" panose="020B0604020202020204" pitchFamily="34" charset="0"/>
              <a:buChar char="•"/>
            </a:pPr>
            <a:r>
              <a:rPr lang="fr-FR" b="1" dirty="0">
                <a:latin typeface="Ubuntu Light" panose="020B0304030602030204"/>
              </a:rPr>
              <a:t>Modification du périmètre d’éligibilité de certaines dépenses</a:t>
            </a:r>
          </a:p>
          <a:p>
            <a:r>
              <a:rPr lang="fr-FR" dirty="0">
                <a:latin typeface="Ubuntu Light" panose="020B0304030602030204"/>
              </a:rPr>
              <a:t>Fin 2021, l’Etat a procédé unilatéralement à une modification des imputations comprises dans le périmètre d’éligibilité des dépenses retenues au titre du FCTVA (art. 211 - terrains, 212 – Agencements et aménagements de terrains, et 2312 et 2314 – immobilisations corporelles en cours). D’autres comptes sont concernés, mais ne concernent pas les actions « eau » spécifiquement (achats de logiciels, …). </a:t>
            </a:r>
          </a:p>
          <a:p>
            <a:endParaRPr lang="fr-FR" sz="800" b="1" dirty="0">
              <a:latin typeface="Ubuntu Light" panose="020B0304030602030204"/>
            </a:endParaRPr>
          </a:p>
          <a:p>
            <a:pPr marL="285750" indent="-285750">
              <a:buFont typeface="Arial" panose="020B0604020202020204" pitchFamily="34" charset="0"/>
              <a:buChar char="•"/>
            </a:pPr>
            <a:r>
              <a:rPr lang="fr-FR" b="1" dirty="0">
                <a:latin typeface="Ubuntu Light" panose="020B0304030602030204"/>
              </a:rPr>
              <a:t>Réintégration des dépenses et recensement</a:t>
            </a:r>
          </a:p>
          <a:p>
            <a:r>
              <a:rPr lang="fr-FR" dirty="0">
                <a:latin typeface="Ubuntu Light" panose="020B0304030602030204"/>
              </a:rPr>
              <a:t>Suite au décret, bon nombre d’associations d’élus dont l’ANEB ont saisi les Ministres en charge afin de leur faire remonter les difficultés engendrées par la réduction du périmètre des dépenses éligibles. </a:t>
            </a:r>
          </a:p>
          <a:p>
            <a:r>
              <a:rPr lang="fr-FR" dirty="0">
                <a:latin typeface="Ubuntu Light" panose="020B0304030602030204"/>
              </a:rPr>
              <a:t>Pas de réintégration à ce jour. </a:t>
            </a:r>
          </a:p>
          <a:p>
            <a:r>
              <a:rPr lang="fr-FR" dirty="0">
                <a:latin typeface="Ubuntu Light" panose="020B0304030602030204"/>
              </a:rPr>
              <a:t>Le recensement des projets concernés n’a pas fonctionné. </a:t>
            </a:r>
          </a:p>
          <a:p>
            <a:endParaRPr lang="fr-FR" dirty="0">
              <a:latin typeface="Ubuntu Light" panose="020B0304030602030204"/>
            </a:endParaRPr>
          </a:p>
          <a:p>
            <a:r>
              <a:rPr lang="fr-FR" b="1" u="sng" dirty="0">
                <a:latin typeface="Ubuntu Light" panose="020B0304030602030204"/>
              </a:rPr>
              <a:t>Suites à donner </a:t>
            </a:r>
          </a:p>
          <a:p>
            <a:pPr marL="285750" indent="-285750">
              <a:buFontTx/>
              <a:buChar char="-"/>
            </a:pPr>
            <a:r>
              <a:rPr lang="fr-FR" dirty="0">
                <a:latin typeface="Ubuntu Light" panose="020B0304030602030204"/>
              </a:rPr>
              <a:t>Poursuivre le partage d’expériences (imputation sur d’autres comptes, </a:t>
            </a:r>
            <a:r>
              <a:rPr lang="fr-FR" dirty="0" err="1">
                <a:latin typeface="Ubuntu Light" panose="020B0304030602030204"/>
              </a:rPr>
              <a:t>etc</a:t>
            </a:r>
            <a:r>
              <a:rPr lang="fr-FR" dirty="0">
                <a:latin typeface="Ubuntu Light" panose="020B0304030602030204"/>
              </a:rPr>
              <a:t>) ; en lien avec le thème « normalisation » ?</a:t>
            </a:r>
          </a:p>
          <a:p>
            <a:pPr marL="285750" indent="-285750">
              <a:buFontTx/>
              <a:buChar char="-"/>
            </a:pPr>
            <a:r>
              <a:rPr lang="fr-FR" dirty="0">
                <a:latin typeface="Ubuntu Light" panose="020B0304030602030204"/>
              </a:rPr>
              <a:t>Poursuite du recensement des travaux concernés ? </a:t>
            </a:r>
          </a:p>
          <a:p>
            <a:pPr marL="285750" indent="-285750">
              <a:buFontTx/>
              <a:buChar char="-"/>
            </a:pPr>
            <a:r>
              <a:rPr lang="fr-FR" dirty="0">
                <a:latin typeface="Ubuntu Light" panose="020B0304030602030204"/>
              </a:rPr>
              <a:t>Une évolution législative pour que les travaux sur des terrains de tiers puissent donner lieu à récupération de la TVA : écriture d’un amendement (ou PPL) : assistance d’un cabinet pour l’écriture du texte ? – RDV Bercy + parlementaires</a:t>
            </a:r>
            <a:endParaRPr lang="fr-FR" dirty="0">
              <a:latin typeface="Ubuntu Light" panose="020B0304030602030204" pitchFamily="34" charset="0"/>
            </a:endParaRPr>
          </a:p>
          <a:p>
            <a:endParaRPr lang="fr-FR" sz="1600" dirty="0">
              <a:solidFill>
                <a:schemeClr val="tx2"/>
              </a:solidFill>
              <a:latin typeface="Ubuntu Light" panose="020B0304030602030204" pitchFamily="34" charset="0"/>
            </a:endParaRPr>
          </a:p>
        </p:txBody>
      </p:sp>
      <p:sp>
        <p:nvSpPr>
          <p:cNvPr id="5" name="ZoneTexte 4">
            <a:extLst>
              <a:ext uri="{FF2B5EF4-FFF2-40B4-BE49-F238E27FC236}">
                <a16:creationId xmlns:a16="http://schemas.microsoft.com/office/drawing/2014/main" id="{13951535-AE11-4C56-B405-7FF29D263799}"/>
              </a:ext>
            </a:extLst>
          </p:cNvPr>
          <p:cNvSpPr txBox="1"/>
          <p:nvPr/>
        </p:nvSpPr>
        <p:spPr>
          <a:xfrm>
            <a:off x="7738613" y="0"/>
            <a:ext cx="4206241" cy="1015663"/>
          </a:xfrm>
          <a:prstGeom prst="rect">
            <a:avLst/>
          </a:prstGeom>
          <a:solidFill>
            <a:schemeClr val="accent6">
              <a:lumMod val="20000"/>
              <a:lumOff val="80000"/>
            </a:schemeClr>
          </a:solidFill>
        </p:spPr>
        <p:txBody>
          <a:bodyPr wrap="square" rtlCol="0">
            <a:spAutoFit/>
          </a:bodyPr>
          <a:lstStyle/>
          <a:p>
            <a:r>
              <a:rPr lang="fr-FR" sz="1200" b="1" dirty="0">
                <a:solidFill>
                  <a:srgbClr val="FF0000"/>
                </a:solidFill>
                <a:latin typeface="Century Gothic" panose="020B0502020202020204" pitchFamily="34" charset="0"/>
              </a:rPr>
              <a:t>RAPPEL </a:t>
            </a:r>
            <a:r>
              <a:rPr lang="fr-FR" sz="1200" b="1" dirty="0">
                <a:solidFill>
                  <a:srgbClr val="7030A0"/>
                </a:solidFill>
                <a:latin typeface="Century Gothic" panose="020B0502020202020204" pitchFamily="34" charset="0"/>
              </a:rPr>
              <a:t>: La Commission des finances du Sénat a adopté un amendement au PLF 2023 réintégrant les dépenses d’agencements et d’aménagements de terrains dans le FCTVA, mais l’Assemblée nationale n’a pas retenu cet amendement.</a:t>
            </a:r>
          </a:p>
        </p:txBody>
      </p:sp>
      <p:pic>
        <p:nvPicPr>
          <p:cNvPr id="7" name="Graphique 6" descr="Banque contour">
            <a:extLst>
              <a:ext uri="{FF2B5EF4-FFF2-40B4-BE49-F238E27FC236}">
                <a16:creationId xmlns:a16="http://schemas.microsoft.com/office/drawing/2014/main" id="{A3C694FB-5746-4FB8-8DFA-A11A181F39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18736" y="374221"/>
            <a:ext cx="457200" cy="457200"/>
          </a:xfrm>
          <a:prstGeom prst="rect">
            <a:avLst/>
          </a:prstGeom>
        </p:spPr>
      </p:pic>
    </p:spTree>
    <p:extLst>
      <p:ext uri="{BB962C8B-B14F-4D97-AF65-F5344CB8AC3E}">
        <p14:creationId xmlns:p14="http://schemas.microsoft.com/office/powerpoint/2010/main" val="278766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dirty="0"/>
          </a:p>
        </p:txBody>
      </p:sp>
      <p:sp>
        <p:nvSpPr>
          <p:cNvPr id="9" name="Rectangle 8"/>
          <p:cNvSpPr/>
          <p:nvPr/>
        </p:nvSpPr>
        <p:spPr>
          <a:xfrm>
            <a:off x="343700" y="134994"/>
            <a:ext cx="11625631" cy="461665"/>
          </a:xfrm>
          <a:prstGeom prst="rect">
            <a:avLst/>
          </a:prstGeom>
        </p:spPr>
        <p:txBody>
          <a:bodyPr wrap="square">
            <a:spAutoFit/>
          </a:bodyPr>
          <a:lstStyle/>
          <a:p>
            <a:r>
              <a:rPr lang="fr-FR" sz="2400" b="1" dirty="0">
                <a:solidFill>
                  <a:srgbClr val="00B0F0"/>
                </a:solidFill>
                <a:latin typeface="Calibri" panose="020F0502020204030204" pitchFamily="34" charset="0"/>
                <a:cs typeface="Calibri" panose="020F0502020204030204" pitchFamily="34" charset="0"/>
              </a:rPr>
              <a:t>Les assurances </a:t>
            </a:r>
          </a:p>
        </p:txBody>
      </p:sp>
      <p:sp>
        <p:nvSpPr>
          <p:cNvPr id="8" name="Rectangle 7"/>
          <p:cNvSpPr/>
          <p:nvPr/>
        </p:nvSpPr>
        <p:spPr>
          <a:xfrm>
            <a:off x="229926" y="656680"/>
            <a:ext cx="11859866" cy="6155531"/>
          </a:xfrm>
          <a:prstGeom prst="rect">
            <a:avLst/>
          </a:prstGeom>
        </p:spPr>
        <p:txBody>
          <a:bodyPr wrap="square">
            <a:spAutoFit/>
          </a:bodyPr>
          <a:lstStyle/>
          <a:p>
            <a:pPr marL="285750" indent="-285750">
              <a:buFont typeface="Arial" panose="020B0604020202020204" pitchFamily="34" charset="0"/>
              <a:buChar char="•"/>
            </a:pPr>
            <a:r>
              <a:rPr lang="fr-FR" b="1" dirty="0">
                <a:latin typeface="Ubuntu Light" panose="020B0304030602030204"/>
              </a:rPr>
              <a:t>Constats</a:t>
            </a:r>
          </a:p>
          <a:p>
            <a:r>
              <a:rPr lang="fr-FR" dirty="0">
                <a:latin typeface="Ubuntu Light" panose="020B0304030602030204"/>
              </a:rPr>
              <a:t>De plus en plus de syndicats de bassin ne trouvent pas d’assureurs, ou avec des montants de primes ou des franchises/exclusions trop importantes. Des ruptures de contrats sont maintenant observées, en particulier dans des zones « à risques forts » comme en PACA. </a:t>
            </a:r>
          </a:p>
          <a:p>
            <a:r>
              <a:rPr lang="fr-FR" dirty="0">
                <a:latin typeface="Ubuntu Light" panose="020B0304030602030204"/>
              </a:rPr>
              <a:t>Certains syndicats ne peuvent pas être agréés pour les études en interne s’ils ne sont pas assurés !</a:t>
            </a:r>
          </a:p>
          <a:p>
            <a:endParaRPr lang="fr-FR" dirty="0">
              <a:latin typeface="Ubuntu Light" panose="020B0304030602030204"/>
            </a:endParaRPr>
          </a:p>
          <a:p>
            <a:endParaRPr lang="fr-FR" sz="800" b="1" dirty="0">
              <a:latin typeface="Ubuntu Light" panose="020B0304030602030204"/>
            </a:endParaRPr>
          </a:p>
          <a:p>
            <a:pPr marL="285750" indent="-285750">
              <a:buFont typeface="Arial" panose="020B0604020202020204" pitchFamily="34" charset="0"/>
              <a:buChar char="•"/>
            </a:pPr>
            <a:r>
              <a:rPr lang="fr-FR" b="1" dirty="0">
                <a:latin typeface="Ubuntu Light" panose="020B0304030602030204"/>
              </a:rPr>
              <a:t>Causes identifiées</a:t>
            </a:r>
          </a:p>
          <a:p>
            <a:endParaRPr lang="fr-FR" dirty="0">
              <a:latin typeface="Ubuntu Light" panose="020B0304030602030204"/>
            </a:endParaRPr>
          </a:p>
          <a:p>
            <a:r>
              <a:rPr lang="fr-FR" dirty="0">
                <a:latin typeface="Ubuntu Light" panose="020B0304030602030204"/>
              </a:rPr>
              <a:t>Des assureurs (par ailleurs peu !) qui expliquent qu’il y a cumul de causes : manque d’informations dans les dossiers, ouvrages non autorisés, sinistralité générale qui augmente pour les collectivités, domaine complexe (limites de responsabilité), hors des cibles commerciales prioritaires, …</a:t>
            </a:r>
          </a:p>
          <a:p>
            <a:endParaRPr lang="fr-FR" dirty="0">
              <a:latin typeface="Ubuntu Light" panose="020B0304030602030204"/>
            </a:endParaRPr>
          </a:p>
          <a:p>
            <a:r>
              <a:rPr lang="fr-FR" dirty="0">
                <a:latin typeface="Ubuntu Light" panose="020B0304030602030204"/>
              </a:rPr>
              <a:t>Des Syndicats qui ont du mal à comprendre les demandes des assureurs, ne peuvent parfois pas donner les éléments nécessaires (autorisations, antériorité de la sinistralité, …).  </a:t>
            </a:r>
          </a:p>
          <a:p>
            <a:endParaRPr lang="fr-FR" sz="800" b="1" dirty="0">
              <a:latin typeface="Ubuntu Light" panose="020B0304030602030204"/>
            </a:endParaRPr>
          </a:p>
          <a:p>
            <a:pPr marL="285750" indent="-285750">
              <a:buFont typeface="Arial" panose="020B0604020202020204" pitchFamily="34" charset="0"/>
              <a:buChar char="•"/>
            </a:pPr>
            <a:r>
              <a:rPr lang="fr-FR" b="1" dirty="0">
                <a:latin typeface="Ubuntu Light" panose="020B0304030602030204"/>
              </a:rPr>
              <a:t>Actions engagées</a:t>
            </a:r>
          </a:p>
          <a:p>
            <a:endParaRPr lang="fr-FR" dirty="0">
              <a:latin typeface="Ubuntu Light" panose="020B0304030602030204"/>
            </a:endParaRPr>
          </a:p>
          <a:p>
            <a:r>
              <a:rPr lang="fr-FR" dirty="0">
                <a:latin typeface="Ubuntu Light" panose="020B0304030602030204"/>
              </a:rPr>
              <a:t>- Échanges avec Groupama et SMACL (dans le cadre d’une démarche ANEB-France Assureurs, et maintenant France Digues + têtes de réseaux membres ARBE PACA) : partager les informations à transmettre dans le cadre des appels d’offre ou des dossiers négociés</a:t>
            </a:r>
          </a:p>
          <a:p>
            <a:pPr marL="285750" indent="-285750">
              <a:buFontTx/>
              <a:buChar char="-"/>
            </a:pPr>
            <a:endParaRPr lang="fr-FR" dirty="0">
              <a:latin typeface="Ubuntu Light" panose="020B0304030602030204"/>
            </a:endParaRPr>
          </a:p>
          <a:p>
            <a:pPr marL="285750" indent="-285750">
              <a:buFontTx/>
              <a:buChar char="-"/>
            </a:pPr>
            <a:r>
              <a:rPr lang="fr-FR" dirty="0">
                <a:latin typeface="Ubuntu Light" panose="020B0304030602030204"/>
              </a:rPr>
              <a:t>Alerte du gouvernement (ministres et ministères DGPR, DGCL et via eux Bercy)</a:t>
            </a:r>
            <a:endParaRPr lang="fr-FR" sz="1600" dirty="0">
              <a:solidFill>
                <a:schemeClr val="tx2"/>
              </a:solidFill>
              <a:latin typeface="Ubuntu Light" panose="020B0304030602030204" pitchFamily="34" charset="0"/>
            </a:endParaRPr>
          </a:p>
        </p:txBody>
      </p:sp>
    </p:spTree>
    <p:extLst>
      <p:ext uri="{BB962C8B-B14F-4D97-AF65-F5344CB8AC3E}">
        <p14:creationId xmlns:p14="http://schemas.microsoft.com/office/powerpoint/2010/main" val="799857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6</a:t>
            </a:fld>
            <a:endParaRPr lang="fr-BE" dirty="0"/>
          </a:p>
        </p:txBody>
      </p:sp>
      <p:sp>
        <p:nvSpPr>
          <p:cNvPr id="9" name="Rectangle 8"/>
          <p:cNvSpPr/>
          <p:nvPr/>
        </p:nvSpPr>
        <p:spPr>
          <a:xfrm>
            <a:off x="343700" y="134994"/>
            <a:ext cx="11625631" cy="461665"/>
          </a:xfrm>
          <a:prstGeom prst="rect">
            <a:avLst/>
          </a:prstGeom>
        </p:spPr>
        <p:txBody>
          <a:bodyPr wrap="square">
            <a:spAutoFit/>
          </a:bodyPr>
          <a:lstStyle/>
          <a:p>
            <a:r>
              <a:rPr lang="fr-FR" sz="2400" b="1" dirty="0">
                <a:solidFill>
                  <a:srgbClr val="00B0F0"/>
                </a:solidFill>
                <a:latin typeface="Calibri" panose="020F0502020204030204" pitchFamily="34" charset="0"/>
                <a:cs typeface="Calibri" panose="020F0502020204030204" pitchFamily="34" charset="0"/>
              </a:rPr>
              <a:t>Les assurances </a:t>
            </a:r>
          </a:p>
        </p:txBody>
      </p:sp>
      <p:sp>
        <p:nvSpPr>
          <p:cNvPr id="8" name="Rectangle 7"/>
          <p:cNvSpPr/>
          <p:nvPr/>
        </p:nvSpPr>
        <p:spPr>
          <a:xfrm>
            <a:off x="229926" y="656680"/>
            <a:ext cx="11859866" cy="3939540"/>
          </a:xfrm>
          <a:prstGeom prst="rect">
            <a:avLst/>
          </a:prstGeom>
        </p:spPr>
        <p:txBody>
          <a:bodyPr wrap="square">
            <a:spAutoFit/>
          </a:bodyPr>
          <a:lstStyle/>
          <a:p>
            <a:endParaRPr lang="fr-FR" dirty="0">
              <a:latin typeface="Ubuntu Light" panose="020B0304030602030204"/>
            </a:endParaRPr>
          </a:p>
          <a:p>
            <a:r>
              <a:rPr lang="fr-FR" b="1" u="sng" dirty="0">
                <a:latin typeface="Ubuntu Light" panose="020B0304030602030204"/>
              </a:rPr>
              <a:t>Suites à donner </a:t>
            </a:r>
          </a:p>
          <a:p>
            <a:pPr marL="285750" indent="-285750">
              <a:buFontTx/>
              <a:buChar char="-"/>
            </a:pPr>
            <a:endParaRPr lang="fr-FR" dirty="0">
              <a:latin typeface="Ubuntu Light" panose="020B0304030602030204"/>
            </a:endParaRPr>
          </a:p>
          <a:p>
            <a:pPr marL="285750" indent="-285750">
              <a:buFontTx/>
              <a:buChar char="-"/>
            </a:pPr>
            <a:r>
              <a:rPr lang="fr-FR" dirty="0">
                <a:latin typeface="Ubuntu Light" panose="020B0304030602030204"/>
              </a:rPr>
              <a:t>Poursuivre le partage d’expériences (partage des cahiers des charges, en particulier de ceux qui ont récemment trouvé un assureur !)</a:t>
            </a:r>
          </a:p>
          <a:p>
            <a:pPr marL="285750" indent="-285750">
              <a:buFontTx/>
              <a:buChar char="-"/>
            </a:pPr>
            <a:endParaRPr lang="fr-FR" dirty="0">
              <a:latin typeface="Ubuntu Light" panose="020B0304030602030204"/>
            </a:endParaRPr>
          </a:p>
          <a:p>
            <a:pPr marL="285750" indent="-285750">
              <a:buFontTx/>
              <a:buChar char="-"/>
            </a:pPr>
            <a:r>
              <a:rPr lang="fr-FR" dirty="0">
                <a:latin typeface="Ubuntu Light" panose="020B0304030602030204"/>
              </a:rPr>
              <a:t>Proposition d’engager une étude avec FIDAL/Cabinet Alexis pour élaborer des recommandations à l’élaboration des dossiers et des critères d’analyse des offres</a:t>
            </a:r>
          </a:p>
          <a:p>
            <a:pPr marL="285750" indent="-285750">
              <a:buFontTx/>
              <a:buChar char="-"/>
            </a:pPr>
            <a:endParaRPr lang="fr-FR" dirty="0">
              <a:latin typeface="Ubuntu Light" panose="020B0304030602030204"/>
            </a:endParaRPr>
          </a:p>
          <a:p>
            <a:pPr marL="285750" indent="-285750">
              <a:buFontTx/>
              <a:buChar char="-"/>
            </a:pPr>
            <a:r>
              <a:rPr lang="fr-FR" dirty="0">
                <a:latin typeface="Ubuntu Light" panose="020B0304030602030204"/>
              </a:rPr>
              <a:t>Assistance à constitution des dossiers mutualisée : bien définir le cadre juridique général pour cette mission  </a:t>
            </a:r>
          </a:p>
          <a:p>
            <a:pPr marL="285750" indent="-285750">
              <a:buFontTx/>
              <a:buChar char="-"/>
            </a:pPr>
            <a:endParaRPr lang="fr-FR" dirty="0">
              <a:latin typeface="Ubuntu Light" panose="020B0304030602030204"/>
            </a:endParaRPr>
          </a:p>
          <a:p>
            <a:pPr marL="285750" indent="-285750">
              <a:buFontTx/>
              <a:buChar char="-"/>
            </a:pPr>
            <a:r>
              <a:rPr lang="fr-FR" dirty="0">
                <a:latin typeface="Ubuntu Light" panose="020B0304030602030204"/>
              </a:rPr>
              <a:t>Poursuite de la sollicitation du gouvernement pour « trouver des solutions » : Etat assureur, assurance obligatoire, …</a:t>
            </a:r>
          </a:p>
          <a:p>
            <a:pPr marL="285750" indent="-285750">
              <a:buFontTx/>
              <a:buChar char="-"/>
            </a:pPr>
            <a:endParaRPr lang="fr-FR" dirty="0">
              <a:latin typeface="Ubuntu Light" panose="020B0304030602030204"/>
            </a:endParaRPr>
          </a:p>
          <a:p>
            <a:endParaRPr lang="fr-FR" sz="1600" dirty="0">
              <a:solidFill>
                <a:schemeClr val="tx2"/>
              </a:solidFill>
              <a:latin typeface="Ubuntu Light" panose="020B0304030602030204" pitchFamily="34" charset="0"/>
            </a:endParaRPr>
          </a:p>
        </p:txBody>
      </p:sp>
    </p:spTree>
    <p:extLst>
      <p:ext uri="{BB962C8B-B14F-4D97-AF65-F5344CB8AC3E}">
        <p14:creationId xmlns:p14="http://schemas.microsoft.com/office/powerpoint/2010/main" val="257101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7</a:t>
            </a:fld>
            <a:endParaRPr lang="fr-BE" dirty="0"/>
          </a:p>
        </p:txBody>
      </p:sp>
      <p:sp>
        <p:nvSpPr>
          <p:cNvPr id="9" name="Rectangle 8"/>
          <p:cNvSpPr/>
          <p:nvPr/>
        </p:nvSpPr>
        <p:spPr>
          <a:xfrm>
            <a:off x="343700" y="134994"/>
            <a:ext cx="11625631" cy="461665"/>
          </a:xfrm>
          <a:prstGeom prst="rect">
            <a:avLst/>
          </a:prstGeom>
        </p:spPr>
        <p:txBody>
          <a:bodyPr wrap="square">
            <a:spAutoFit/>
          </a:bodyPr>
          <a:lstStyle/>
          <a:p>
            <a:r>
              <a:rPr lang="fr-FR" sz="2400" b="1" dirty="0">
                <a:solidFill>
                  <a:srgbClr val="00B0F0"/>
                </a:solidFill>
                <a:latin typeface="Calibri" panose="020F0502020204030204" pitchFamily="34" charset="0"/>
                <a:cs typeface="Calibri" panose="020F0502020204030204" pitchFamily="34" charset="0"/>
              </a:rPr>
              <a:t>L’auto-financement pour les missions d’ingénierie spécialisée des EPTB </a:t>
            </a:r>
          </a:p>
        </p:txBody>
      </p:sp>
      <p:sp>
        <p:nvSpPr>
          <p:cNvPr id="8" name="Rectangle 7"/>
          <p:cNvSpPr/>
          <p:nvPr/>
        </p:nvSpPr>
        <p:spPr>
          <a:xfrm>
            <a:off x="229926" y="656680"/>
            <a:ext cx="11859866" cy="6155531"/>
          </a:xfrm>
          <a:prstGeom prst="rect">
            <a:avLst/>
          </a:prstGeom>
        </p:spPr>
        <p:txBody>
          <a:bodyPr wrap="square">
            <a:spAutoFit/>
          </a:bodyPr>
          <a:lstStyle/>
          <a:p>
            <a:pPr marL="285750" indent="-285750">
              <a:buFont typeface="Arial" panose="020B0604020202020204" pitchFamily="34" charset="0"/>
              <a:buChar char="•"/>
            </a:pPr>
            <a:r>
              <a:rPr lang="fr-FR" b="1" dirty="0">
                <a:latin typeface="Ubuntu Light" panose="020B0304030602030204"/>
              </a:rPr>
              <a:t>Constat</a:t>
            </a:r>
          </a:p>
          <a:p>
            <a:r>
              <a:rPr lang="fr-FR" dirty="0">
                <a:latin typeface="Ubuntu Light" panose="020B0304030602030204"/>
              </a:rPr>
              <a:t>Les actions d’ingénierie générale sont de plus en plus difficiles à financer (priorisation sur les missions obligatoires des EPCI et notamment GEMAPI, réduction des subventions des Départements, taux et plafonnements/conditionnalités des subventions des Agences de l’eau, de plus en plus d’appel à projets qui sont des financements non pérennes, …). </a:t>
            </a:r>
          </a:p>
          <a:p>
            <a:r>
              <a:rPr lang="fr-FR" dirty="0">
                <a:latin typeface="Ubuntu Light" panose="020B0304030602030204"/>
              </a:rPr>
              <a:t>La majoration de redevance prélèvement n’a jamais pu être mobilisée (motifs invoqués : plafond mordant, complexité, manque d’homogénéité dans les actions des EPTB et portage de SAGE par des structures qui ne sont pas EPTB, </a:t>
            </a:r>
            <a:r>
              <a:rPr lang="fr-FR" dirty="0" err="1">
                <a:latin typeface="Ubuntu Light" panose="020B0304030602030204"/>
              </a:rPr>
              <a:t>etc</a:t>
            </a:r>
            <a:r>
              <a:rPr lang="fr-FR" dirty="0">
                <a:latin typeface="Ubuntu Light" panose="020B0304030602030204"/>
              </a:rPr>
              <a:t>) </a:t>
            </a:r>
          </a:p>
          <a:p>
            <a:endParaRPr lang="fr-FR" sz="800" b="1" dirty="0">
              <a:latin typeface="Ubuntu Light" panose="020B0304030602030204"/>
            </a:endParaRPr>
          </a:p>
          <a:p>
            <a:endParaRPr lang="fr-FR" sz="800" b="1" dirty="0">
              <a:latin typeface="Ubuntu Light" panose="020B0304030602030204"/>
            </a:endParaRPr>
          </a:p>
          <a:p>
            <a:pPr marL="285750" indent="-285750">
              <a:buFont typeface="Arial" panose="020B0604020202020204" pitchFamily="34" charset="0"/>
              <a:buChar char="•"/>
            </a:pPr>
            <a:r>
              <a:rPr lang="fr-FR" b="1" dirty="0">
                <a:latin typeface="Ubuntu Light" panose="020B0304030602030204"/>
              </a:rPr>
              <a:t>Actions engagées</a:t>
            </a:r>
          </a:p>
          <a:p>
            <a:pPr marL="285750" indent="-285750">
              <a:buFontTx/>
              <a:buChar char="-"/>
            </a:pPr>
            <a:r>
              <a:rPr lang="fr-FR" dirty="0">
                <a:latin typeface="Ubuntu Light" panose="020B0304030602030204"/>
              </a:rPr>
              <a:t>Phase de lobbying autour de la majoration de redevance prélèvement de 2015 à 2019</a:t>
            </a:r>
          </a:p>
          <a:p>
            <a:pPr marL="285750" indent="-285750">
              <a:buFontTx/>
              <a:buChar char="-"/>
            </a:pPr>
            <a:r>
              <a:rPr lang="fr-FR" dirty="0">
                <a:latin typeface="Ubuntu Light" panose="020B0304030602030204"/>
              </a:rPr>
              <a:t>Puis amendements Lois de finances pour une évolution législative pour la création d’une recette fléchée pour la planification et la programmation d’intérêt de bassin portée par les EPTB formée par la majoration de 3% des redevances des Agences (au prorata de la surface couverte par les EPTB), et répartie par le Comité de bassin aux différents EPTB selon des critères à définir.  </a:t>
            </a:r>
          </a:p>
          <a:p>
            <a:pPr marL="285750" indent="-285750">
              <a:buFontTx/>
              <a:buChar char="-"/>
            </a:pPr>
            <a:endParaRPr lang="fr-FR" dirty="0">
              <a:latin typeface="Ubuntu Light" panose="020B0304030602030204"/>
            </a:endParaRPr>
          </a:p>
          <a:p>
            <a:r>
              <a:rPr lang="fr-FR" b="1" u="sng" dirty="0">
                <a:latin typeface="Ubuntu Light" panose="020B0304030602030204"/>
              </a:rPr>
              <a:t>Suites à donner </a:t>
            </a:r>
          </a:p>
          <a:p>
            <a:pPr marL="285750" indent="-285750">
              <a:buFontTx/>
              <a:buChar char="-"/>
            </a:pPr>
            <a:r>
              <a:rPr lang="fr-FR" dirty="0">
                <a:latin typeface="Ubuntu Light" panose="020B0304030602030204"/>
              </a:rPr>
              <a:t>Poursuivre les travaux de caractérisation juridique de la « compétence ingénierie de l’EPTB » financée par l’Etat et par tous les niveaux de collectivités =&gt; commission gouvernance</a:t>
            </a:r>
          </a:p>
          <a:p>
            <a:pPr marL="285750" indent="-285750">
              <a:buFontTx/>
              <a:buChar char="-"/>
            </a:pPr>
            <a:r>
              <a:rPr lang="fr-FR" dirty="0">
                <a:latin typeface="Ubuntu Light" panose="020B0304030602030204"/>
              </a:rPr>
              <a:t>Poursuivre le chiffrage des coûts actuels et prospectifs</a:t>
            </a:r>
          </a:p>
          <a:p>
            <a:pPr marL="285750" indent="-285750">
              <a:buFontTx/>
              <a:buChar char="-"/>
            </a:pPr>
            <a:r>
              <a:rPr lang="fr-FR" dirty="0">
                <a:latin typeface="Ubuntu Light" panose="020B0304030602030204"/>
              </a:rPr>
              <a:t>Ecrire d’autres propositions (dotations ?)</a:t>
            </a:r>
          </a:p>
          <a:p>
            <a:pPr marL="285750" indent="-285750">
              <a:buFontTx/>
              <a:buChar char="-"/>
            </a:pPr>
            <a:r>
              <a:rPr lang="fr-FR" dirty="0">
                <a:latin typeface="Ubuntu Light" panose="020B0304030602030204"/>
              </a:rPr>
              <a:t>Lobbying parlementaire et des ministères (MTECT – eau, risques et CT, Bercy)</a:t>
            </a:r>
          </a:p>
          <a:p>
            <a:endParaRPr lang="fr-FR" dirty="0">
              <a:latin typeface="Ubuntu Light" panose="020B0304030602030204"/>
            </a:endParaRPr>
          </a:p>
          <a:p>
            <a:pPr marL="285750" indent="-285750">
              <a:buFontTx/>
              <a:buChar char="-"/>
            </a:pPr>
            <a:endParaRPr lang="fr-FR" dirty="0">
              <a:latin typeface="Ubuntu Light" panose="020B0304030602030204"/>
            </a:endParaRPr>
          </a:p>
        </p:txBody>
      </p:sp>
    </p:spTree>
    <p:extLst>
      <p:ext uri="{BB962C8B-B14F-4D97-AF65-F5344CB8AC3E}">
        <p14:creationId xmlns:p14="http://schemas.microsoft.com/office/powerpoint/2010/main" val="215158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8</a:t>
            </a:fld>
            <a:endParaRPr lang="fr-BE" dirty="0"/>
          </a:p>
        </p:txBody>
      </p:sp>
      <p:sp>
        <p:nvSpPr>
          <p:cNvPr id="9" name="Rectangle 8"/>
          <p:cNvSpPr/>
          <p:nvPr/>
        </p:nvSpPr>
        <p:spPr>
          <a:xfrm>
            <a:off x="38328" y="134994"/>
            <a:ext cx="12153672" cy="461665"/>
          </a:xfrm>
          <a:prstGeom prst="rect">
            <a:avLst/>
          </a:prstGeom>
        </p:spPr>
        <p:txBody>
          <a:bodyPr wrap="square">
            <a:spAutoFit/>
          </a:bodyPr>
          <a:lstStyle/>
          <a:p>
            <a:r>
              <a:rPr lang="fr-FR" sz="2400" b="1" dirty="0">
                <a:solidFill>
                  <a:srgbClr val="00B0F0"/>
                </a:solidFill>
                <a:latin typeface="Calibri" panose="020F0502020204030204" pitchFamily="34" charset="0"/>
                <a:cs typeface="Calibri" panose="020F0502020204030204" pitchFamily="34" charset="0"/>
              </a:rPr>
              <a:t>Le financement des travaux d’intérêt de bassin (commun) des Etablissements publics de bassin  </a:t>
            </a:r>
          </a:p>
        </p:txBody>
      </p:sp>
      <p:sp>
        <p:nvSpPr>
          <p:cNvPr id="8" name="Rectangle 7"/>
          <p:cNvSpPr/>
          <p:nvPr/>
        </p:nvSpPr>
        <p:spPr>
          <a:xfrm>
            <a:off x="229926" y="656680"/>
            <a:ext cx="11859866" cy="5601533"/>
          </a:xfrm>
          <a:prstGeom prst="rect">
            <a:avLst/>
          </a:prstGeom>
        </p:spPr>
        <p:txBody>
          <a:bodyPr wrap="square">
            <a:spAutoFit/>
          </a:bodyPr>
          <a:lstStyle/>
          <a:p>
            <a:pPr marL="285750" indent="-285750">
              <a:buFont typeface="Arial" panose="020B0604020202020204" pitchFamily="34" charset="0"/>
              <a:buChar char="•"/>
            </a:pPr>
            <a:r>
              <a:rPr lang="fr-FR" b="1" dirty="0">
                <a:latin typeface="Ubuntu Light" panose="020B0304030602030204"/>
              </a:rPr>
              <a:t>Constat</a:t>
            </a:r>
          </a:p>
          <a:p>
            <a:r>
              <a:rPr lang="fr-FR" dirty="0">
                <a:latin typeface="Ubuntu Light" panose="020B0304030602030204"/>
              </a:rPr>
              <a:t>Une seule recette fléchée : la taxe GEMAPI</a:t>
            </a:r>
          </a:p>
          <a:p>
            <a:r>
              <a:rPr lang="fr-FR" dirty="0">
                <a:latin typeface="Ubuntu Light" panose="020B0304030602030204"/>
              </a:rPr>
              <a:t>Des subventions qui ne sont pas spécifiques (Agences de l’eau, Fonds Barnier)</a:t>
            </a:r>
          </a:p>
          <a:p>
            <a:r>
              <a:rPr lang="fr-FR" dirty="0">
                <a:latin typeface="Ubuntu Light" panose="020B0304030602030204"/>
              </a:rPr>
              <a:t>Complexité des montages financiers </a:t>
            </a:r>
          </a:p>
          <a:p>
            <a:endParaRPr lang="fr-FR" sz="800" b="1" dirty="0">
              <a:latin typeface="Ubuntu Light" panose="020B0304030602030204"/>
            </a:endParaRPr>
          </a:p>
          <a:p>
            <a:endParaRPr lang="fr-FR" sz="800" b="1" dirty="0">
              <a:latin typeface="Ubuntu Light" panose="020B0304030602030204"/>
            </a:endParaRPr>
          </a:p>
          <a:p>
            <a:pPr marL="285750" indent="-285750">
              <a:buFont typeface="Arial" panose="020B0604020202020204" pitchFamily="34" charset="0"/>
              <a:buChar char="•"/>
            </a:pPr>
            <a:r>
              <a:rPr lang="fr-FR" b="1" dirty="0">
                <a:latin typeface="Ubuntu Light" panose="020B0304030602030204"/>
              </a:rPr>
              <a:t>Actions engagées</a:t>
            </a:r>
          </a:p>
          <a:p>
            <a:pPr marL="285750" indent="-285750">
              <a:buFontTx/>
              <a:buChar char="-"/>
            </a:pPr>
            <a:r>
              <a:rPr lang="fr-FR" dirty="0">
                <a:latin typeface="Ubuntu Light" panose="020B0304030602030204"/>
              </a:rPr>
              <a:t>Bilan des financements des EPTB et EPAGE</a:t>
            </a:r>
          </a:p>
          <a:p>
            <a:pPr marL="285750" indent="-285750">
              <a:buFontTx/>
              <a:buChar char="-"/>
            </a:pPr>
            <a:r>
              <a:rPr lang="fr-FR" dirty="0">
                <a:latin typeface="Ubuntu Light" panose="020B0304030602030204"/>
              </a:rPr>
              <a:t>Réflexion sur la base fiscale GEMAPI et hors GEMAPI : bilan de la taxe GEMAPI, demande d’élargissement de l’expérimentation « taxe EPTB pour la PI » à au moins toute la GEMAPI</a:t>
            </a:r>
          </a:p>
          <a:p>
            <a:pPr marL="285750" indent="-285750">
              <a:buFontTx/>
              <a:buChar char="-"/>
            </a:pPr>
            <a:r>
              <a:rPr lang="fr-FR" dirty="0">
                <a:latin typeface="Ubuntu Light" panose="020B0304030602030204"/>
              </a:rPr>
              <a:t>Souhait de travailler à une nouvelle redevance pour service écologiques rendus. </a:t>
            </a:r>
          </a:p>
          <a:p>
            <a:pPr marL="285750" indent="-285750">
              <a:buFontTx/>
              <a:buChar char="-"/>
            </a:pPr>
            <a:endParaRPr lang="fr-FR" dirty="0">
              <a:latin typeface="Ubuntu Light" panose="020B0304030602030204"/>
            </a:endParaRPr>
          </a:p>
          <a:p>
            <a:r>
              <a:rPr lang="fr-FR" b="1" u="sng" dirty="0">
                <a:latin typeface="Ubuntu Light" panose="020B0304030602030204"/>
              </a:rPr>
              <a:t>Suites à donner </a:t>
            </a:r>
          </a:p>
          <a:p>
            <a:pPr marL="285750" indent="-285750">
              <a:buFontTx/>
              <a:buChar char="-"/>
            </a:pPr>
            <a:r>
              <a:rPr lang="fr-FR" dirty="0">
                <a:latin typeface="Ubuntu Light" panose="020B0304030602030204"/>
              </a:rPr>
              <a:t>Approfondir le bilan des actions GEMAPI et hors GEMAPI (EPTB-EPAGE mais aussi des autres MOA) - Poursuivre les travaux de caractérisation financière des actions portées par les EPB. </a:t>
            </a:r>
          </a:p>
          <a:p>
            <a:pPr marL="285750" indent="-285750">
              <a:buFontTx/>
              <a:buChar char="-"/>
            </a:pPr>
            <a:r>
              <a:rPr lang="fr-FR" dirty="0">
                <a:latin typeface="Ubuntu Light" panose="020B0304030602030204"/>
              </a:rPr>
              <a:t>Solliciter le bilan des financements « gestion globale de l’eau dont GEMAPI » par l’Etat (Fonds Barnier, agences de l’eau, financements européens, fonds vert), et à minima prévoir de pouvoir suivre ces financements (qui, pour quelles actions, quels indicateurs, …) – peut-on de notre côté engager des études (avec des partenaires comme Cercle Français de l’eau, …)</a:t>
            </a:r>
          </a:p>
          <a:p>
            <a:pPr marL="285750" indent="-285750">
              <a:buFontTx/>
              <a:buChar char="-"/>
            </a:pPr>
            <a:r>
              <a:rPr lang="fr-FR" dirty="0">
                <a:latin typeface="Ubuntu Light" panose="020B0304030602030204"/>
              </a:rPr>
              <a:t>Travail scientifique et financier (avec analyse de modèles dans d’autres domaines, d’autres pays , … ?) sur la caractérisation d’une nouvelle redevance. </a:t>
            </a:r>
          </a:p>
          <a:p>
            <a:pPr marL="285750" indent="-285750">
              <a:buFontTx/>
              <a:buChar char="-"/>
            </a:pPr>
            <a:endParaRPr lang="fr-FR" dirty="0">
              <a:latin typeface="Ubuntu Light" panose="020B0304030602030204"/>
            </a:endParaRPr>
          </a:p>
        </p:txBody>
      </p:sp>
    </p:spTree>
    <p:extLst>
      <p:ext uri="{BB962C8B-B14F-4D97-AF65-F5344CB8AC3E}">
        <p14:creationId xmlns:p14="http://schemas.microsoft.com/office/powerpoint/2010/main" val="2555263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9</a:t>
            </a:fld>
            <a:endParaRPr lang="fr-BE" dirty="0"/>
          </a:p>
        </p:txBody>
      </p:sp>
      <p:sp>
        <p:nvSpPr>
          <p:cNvPr id="9" name="Rectangle 8"/>
          <p:cNvSpPr/>
          <p:nvPr/>
        </p:nvSpPr>
        <p:spPr>
          <a:xfrm>
            <a:off x="343700" y="134994"/>
            <a:ext cx="11625631" cy="461665"/>
          </a:xfrm>
          <a:prstGeom prst="rect">
            <a:avLst/>
          </a:prstGeom>
        </p:spPr>
        <p:txBody>
          <a:bodyPr wrap="square">
            <a:spAutoFit/>
          </a:bodyPr>
          <a:lstStyle/>
          <a:p>
            <a:r>
              <a:rPr lang="fr-FR" sz="2400" b="1" dirty="0">
                <a:solidFill>
                  <a:srgbClr val="00B0F0"/>
                </a:solidFill>
                <a:latin typeface="Calibri" panose="020F0502020204030204" pitchFamily="34" charset="0"/>
                <a:cs typeface="Calibri" panose="020F0502020204030204" pitchFamily="34" charset="0"/>
              </a:rPr>
              <a:t>Les indicateurs de suivi-évaluation des financements de la gestion globale de l’eau / BV  </a:t>
            </a:r>
          </a:p>
        </p:txBody>
      </p:sp>
      <p:sp>
        <p:nvSpPr>
          <p:cNvPr id="8" name="Rectangle 7"/>
          <p:cNvSpPr/>
          <p:nvPr/>
        </p:nvSpPr>
        <p:spPr>
          <a:xfrm>
            <a:off x="229926" y="656680"/>
            <a:ext cx="11859866" cy="2831544"/>
          </a:xfrm>
          <a:prstGeom prst="rect">
            <a:avLst/>
          </a:prstGeom>
        </p:spPr>
        <p:txBody>
          <a:bodyPr wrap="square">
            <a:spAutoFit/>
          </a:bodyPr>
          <a:lstStyle/>
          <a:p>
            <a:pPr marL="285750" indent="-285750">
              <a:buFont typeface="Arial" panose="020B0604020202020204" pitchFamily="34" charset="0"/>
              <a:buChar char="•"/>
            </a:pPr>
            <a:r>
              <a:rPr lang="fr-FR" b="1" dirty="0">
                <a:latin typeface="Ubuntu Light" panose="020B0304030602030204"/>
              </a:rPr>
              <a:t>Constat</a:t>
            </a:r>
          </a:p>
          <a:p>
            <a:r>
              <a:rPr lang="fr-FR" dirty="0">
                <a:latin typeface="Ubuntu Light" panose="020B0304030602030204"/>
              </a:rPr>
              <a:t>Des indicateurs existent mais les données sont manquantes : indicateurs gouvernance de l’eau OCDE, ….</a:t>
            </a:r>
          </a:p>
          <a:p>
            <a:endParaRPr lang="fr-FR" sz="800" b="1" dirty="0">
              <a:latin typeface="Ubuntu Light" panose="020B0304030602030204"/>
            </a:endParaRPr>
          </a:p>
          <a:p>
            <a:endParaRPr lang="fr-FR" sz="800" b="1" dirty="0">
              <a:latin typeface="Ubuntu Light" panose="020B0304030602030204"/>
            </a:endParaRPr>
          </a:p>
          <a:p>
            <a:pPr marL="285750" indent="-285750">
              <a:buFont typeface="Arial" panose="020B0604020202020204" pitchFamily="34" charset="0"/>
              <a:buChar char="•"/>
            </a:pPr>
            <a:r>
              <a:rPr lang="fr-FR" b="1" dirty="0">
                <a:latin typeface="Ubuntu Light" panose="020B0304030602030204"/>
              </a:rPr>
              <a:t>Actions engagées</a:t>
            </a:r>
          </a:p>
          <a:p>
            <a:pPr marL="285750" indent="-285750">
              <a:buFontTx/>
              <a:buChar char="-"/>
            </a:pPr>
            <a:r>
              <a:rPr lang="fr-FR" dirty="0">
                <a:latin typeface="Ubuntu Light" panose="020B0304030602030204"/>
              </a:rPr>
              <a:t>Présentation des travaux Bernard BARRAQUE et Patrick LAIGNEAU</a:t>
            </a:r>
          </a:p>
          <a:p>
            <a:pPr marL="285750" indent="-285750">
              <a:buFontTx/>
              <a:buChar char="-"/>
            </a:pPr>
            <a:r>
              <a:rPr lang="fr-FR" dirty="0">
                <a:latin typeface="Ubuntu Light" panose="020B0304030602030204"/>
              </a:rPr>
              <a:t>Suite qui dépend à priori aussi des travaux de « normalisation » du point d’avant</a:t>
            </a:r>
          </a:p>
          <a:p>
            <a:pPr marL="285750" indent="-285750">
              <a:buFontTx/>
              <a:buChar char="-"/>
            </a:pPr>
            <a:endParaRPr lang="fr-FR" dirty="0">
              <a:latin typeface="Ubuntu Light" panose="020B0304030602030204"/>
            </a:endParaRPr>
          </a:p>
          <a:p>
            <a:r>
              <a:rPr lang="fr-FR" b="1" u="sng" dirty="0">
                <a:latin typeface="Ubuntu Light" panose="020B0304030602030204"/>
              </a:rPr>
              <a:t>Suites à donner </a:t>
            </a:r>
          </a:p>
          <a:p>
            <a:pPr marL="285750" indent="-285750">
              <a:buFontTx/>
              <a:buChar char="-"/>
            </a:pPr>
            <a:endParaRPr lang="fr-FR" dirty="0">
              <a:latin typeface="Ubuntu Light" panose="020B0304030602030204"/>
            </a:endParaRPr>
          </a:p>
          <a:p>
            <a:pPr marL="285750" indent="-285750">
              <a:buFontTx/>
              <a:buChar char="-"/>
            </a:pPr>
            <a:endParaRPr lang="fr-FR" dirty="0">
              <a:latin typeface="Ubuntu Light" panose="020B0304030602030204"/>
            </a:endParaRPr>
          </a:p>
        </p:txBody>
      </p:sp>
    </p:spTree>
    <p:extLst>
      <p:ext uri="{BB962C8B-B14F-4D97-AF65-F5344CB8AC3E}">
        <p14:creationId xmlns:p14="http://schemas.microsoft.com/office/powerpoint/2010/main" val="35709542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1989</Words>
  <Application>Microsoft Office PowerPoint</Application>
  <PresentationFormat>Grand écran</PresentationFormat>
  <Paragraphs>167</Paragraphs>
  <Slides>10</Slides>
  <Notes>9</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Century Gothic</vt:lpstr>
      <vt:lpstr>Ubuntu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johanna</dc:creator>
  <cp:lastModifiedBy>Catherine GREMILLET</cp:lastModifiedBy>
  <cp:revision>460</cp:revision>
  <cp:lastPrinted>2023-01-12T14:49:59Z</cp:lastPrinted>
  <dcterms:created xsi:type="dcterms:W3CDTF">2019-11-21T15:04:35Z</dcterms:created>
  <dcterms:modified xsi:type="dcterms:W3CDTF">2023-01-31T12:20:07Z</dcterms:modified>
</cp:coreProperties>
</file>