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64" r:id="rId9"/>
    <p:sldId id="263" r:id="rId10"/>
    <p:sldId id="265" r:id="rId11"/>
    <p:sldId id="26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4FDACA-ED87-47D1-B6C3-A53BC695EA77}" v="25" dt="2022-11-15T08:20:48.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6" y="2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D2C135-2738-9F63-19AA-FC1AECBA4F1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F8AC2B7-2C91-71F7-3DC8-8E58E55E6C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87D16B2-359E-5120-82FB-593D6DD7E50C}"/>
              </a:ext>
            </a:extLst>
          </p:cNvPr>
          <p:cNvSpPr>
            <a:spLocks noGrp="1"/>
          </p:cNvSpPr>
          <p:nvPr>
            <p:ph type="dt" sz="half" idx="10"/>
          </p:nvPr>
        </p:nvSpPr>
        <p:spPr/>
        <p:txBody>
          <a:bodyPr/>
          <a:lstStyle/>
          <a:p>
            <a:fld id="{512C690F-3D1E-44DE-B0F3-415A37991106}" type="datetimeFigureOut">
              <a:rPr lang="fr-FR" smtClean="0"/>
              <a:t>18/11/2022</a:t>
            </a:fld>
            <a:endParaRPr lang="fr-FR"/>
          </a:p>
        </p:txBody>
      </p:sp>
      <p:sp>
        <p:nvSpPr>
          <p:cNvPr id="5" name="Espace réservé du pied de page 4">
            <a:extLst>
              <a:ext uri="{FF2B5EF4-FFF2-40B4-BE49-F238E27FC236}">
                <a16:creationId xmlns:a16="http://schemas.microsoft.com/office/drawing/2014/main" id="{24B00421-E43B-578D-A827-EB67806586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3DD882-B21A-6FCD-7580-6EF2F9ACE8CE}"/>
              </a:ext>
            </a:extLst>
          </p:cNvPr>
          <p:cNvSpPr>
            <a:spLocks noGrp="1"/>
          </p:cNvSpPr>
          <p:nvPr>
            <p:ph type="sldNum" sz="quarter" idx="12"/>
          </p:nvPr>
        </p:nvSpPr>
        <p:spPr/>
        <p:txBody>
          <a:bodyPr/>
          <a:lstStyle/>
          <a:p>
            <a:fld id="{7DB2C56C-B358-4D37-85FD-9A7F9FCCDDF1}" type="slidenum">
              <a:rPr lang="fr-FR" smtClean="0"/>
              <a:t>‹N°›</a:t>
            </a:fld>
            <a:endParaRPr lang="fr-FR"/>
          </a:p>
        </p:txBody>
      </p:sp>
    </p:spTree>
    <p:extLst>
      <p:ext uri="{BB962C8B-B14F-4D97-AF65-F5344CB8AC3E}">
        <p14:creationId xmlns:p14="http://schemas.microsoft.com/office/powerpoint/2010/main" val="416183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1D2AB-1EB3-48EF-0796-6C6FE3E8925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D9E7320-C717-11AA-C3D1-9520C82D49F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8AFD4F-1501-50D6-9BD5-D990589234DB}"/>
              </a:ext>
            </a:extLst>
          </p:cNvPr>
          <p:cNvSpPr>
            <a:spLocks noGrp="1"/>
          </p:cNvSpPr>
          <p:nvPr>
            <p:ph type="dt" sz="half" idx="10"/>
          </p:nvPr>
        </p:nvSpPr>
        <p:spPr/>
        <p:txBody>
          <a:bodyPr/>
          <a:lstStyle/>
          <a:p>
            <a:fld id="{512C690F-3D1E-44DE-B0F3-415A37991106}" type="datetimeFigureOut">
              <a:rPr lang="fr-FR" smtClean="0"/>
              <a:t>18/11/2022</a:t>
            </a:fld>
            <a:endParaRPr lang="fr-FR"/>
          </a:p>
        </p:txBody>
      </p:sp>
      <p:sp>
        <p:nvSpPr>
          <p:cNvPr id="5" name="Espace réservé du pied de page 4">
            <a:extLst>
              <a:ext uri="{FF2B5EF4-FFF2-40B4-BE49-F238E27FC236}">
                <a16:creationId xmlns:a16="http://schemas.microsoft.com/office/drawing/2014/main" id="{3F582C84-5363-16D1-81A4-4D0B1CDEE8A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147BD1-6080-5C1C-E6AD-F91B2CF62375}"/>
              </a:ext>
            </a:extLst>
          </p:cNvPr>
          <p:cNvSpPr>
            <a:spLocks noGrp="1"/>
          </p:cNvSpPr>
          <p:nvPr>
            <p:ph type="sldNum" sz="quarter" idx="12"/>
          </p:nvPr>
        </p:nvSpPr>
        <p:spPr/>
        <p:txBody>
          <a:bodyPr/>
          <a:lstStyle/>
          <a:p>
            <a:fld id="{7DB2C56C-B358-4D37-85FD-9A7F9FCCDDF1}" type="slidenum">
              <a:rPr lang="fr-FR" smtClean="0"/>
              <a:t>‹N°›</a:t>
            </a:fld>
            <a:endParaRPr lang="fr-FR"/>
          </a:p>
        </p:txBody>
      </p:sp>
    </p:spTree>
    <p:extLst>
      <p:ext uri="{BB962C8B-B14F-4D97-AF65-F5344CB8AC3E}">
        <p14:creationId xmlns:p14="http://schemas.microsoft.com/office/powerpoint/2010/main" val="26551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A2C38B4-22C4-5B6B-2B23-785A97CECE4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A9E1E8D-8E00-D509-1AC8-54AED200DE5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0EBE868-5B7C-CC95-66FE-706633495345}"/>
              </a:ext>
            </a:extLst>
          </p:cNvPr>
          <p:cNvSpPr>
            <a:spLocks noGrp="1"/>
          </p:cNvSpPr>
          <p:nvPr>
            <p:ph type="dt" sz="half" idx="10"/>
          </p:nvPr>
        </p:nvSpPr>
        <p:spPr/>
        <p:txBody>
          <a:bodyPr/>
          <a:lstStyle/>
          <a:p>
            <a:fld id="{512C690F-3D1E-44DE-B0F3-415A37991106}" type="datetimeFigureOut">
              <a:rPr lang="fr-FR" smtClean="0"/>
              <a:t>18/11/2022</a:t>
            </a:fld>
            <a:endParaRPr lang="fr-FR"/>
          </a:p>
        </p:txBody>
      </p:sp>
      <p:sp>
        <p:nvSpPr>
          <p:cNvPr id="5" name="Espace réservé du pied de page 4">
            <a:extLst>
              <a:ext uri="{FF2B5EF4-FFF2-40B4-BE49-F238E27FC236}">
                <a16:creationId xmlns:a16="http://schemas.microsoft.com/office/drawing/2014/main" id="{EFB6F27F-3002-1202-92FE-E919C9DD99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98FDD6F-CB6F-FCE1-86C1-D835AFE9A7CB}"/>
              </a:ext>
            </a:extLst>
          </p:cNvPr>
          <p:cNvSpPr>
            <a:spLocks noGrp="1"/>
          </p:cNvSpPr>
          <p:nvPr>
            <p:ph type="sldNum" sz="quarter" idx="12"/>
          </p:nvPr>
        </p:nvSpPr>
        <p:spPr/>
        <p:txBody>
          <a:bodyPr/>
          <a:lstStyle/>
          <a:p>
            <a:fld id="{7DB2C56C-B358-4D37-85FD-9A7F9FCCDDF1}" type="slidenum">
              <a:rPr lang="fr-FR" smtClean="0"/>
              <a:t>‹N°›</a:t>
            </a:fld>
            <a:endParaRPr lang="fr-FR"/>
          </a:p>
        </p:txBody>
      </p:sp>
    </p:spTree>
    <p:extLst>
      <p:ext uri="{BB962C8B-B14F-4D97-AF65-F5344CB8AC3E}">
        <p14:creationId xmlns:p14="http://schemas.microsoft.com/office/powerpoint/2010/main" val="386980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473FB0-68DC-B853-8C5D-FD0EC979831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30AF929-7703-D3B4-F961-6EE318A38F1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F1B456-A04D-0244-660D-1412D6F8F363}"/>
              </a:ext>
            </a:extLst>
          </p:cNvPr>
          <p:cNvSpPr>
            <a:spLocks noGrp="1"/>
          </p:cNvSpPr>
          <p:nvPr>
            <p:ph type="dt" sz="half" idx="10"/>
          </p:nvPr>
        </p:nvSpPr>
        <p:spPr/>
        <p:txBody>
          <a:bodyPr/>
          <a:lstStyle/>
          <a:p>
            <a:fld id="{512C690F-3D1E-44DE-B0F3-415A37991106}" type="datetimeFigureOut">
              <a:rPr lang="fr-FR" smtClean="0"/>
              <a:t>18/11/2022</a:t>
            </a:fld>
            <a:endParaRPr lang="fr-FR"/>
          </a:p>
        </p:txBody>
      </p:sp>
      <p:sp>
        <p:nvSpPr>
          <p:cNvPr id="5" name="Espace réservé du pied de page 4">
            <a:extLst>
              <a:ext uri="{FF2B5EF4-FFF2-40B4-BE49-F238E27FC236}">
                <a16:creationId xmlns:a16="http://schemas.microsoft.com/office/drawing/2014/main" id="{1DDF46D1-F770-7E04-B044-D4262FF6EB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675771-B2BB-4C8C-D714-C95C71E18A06}"/>
              </a:ext>
            </a:extLst>
          </p:cNvPr>
          <p:cNvSpPr>
            <a:spLocks noGrp="1"/>
          </p:cNvSpPr>
          <p:nvPr>
            <p:ph type="sldNum" sz="quarter" idx="12"/>
          </p:nvPr>
        </p:nvSpPr>
        <p:spPr/>
        <p:txBody>
          <a:bodyPr/>
          <a:lstStyle/>
          <a:p>
            <a:fld id="{7DB2C56C-B358-4D37-85FD-9A7F9FCCDDF1}" type="slidenum">
              <a:rPr lang="fr-FR" smtClean="0"/>
              <a:t>‹N°›</a:t>
            </a:fld>
            <a:endParaRPr lang="fr-FR"/>
          </a:p>
        </p:txBody>
      </p:sp>
    </p:spTree>
    <p:extLst>
      <p:ext uri="{BB962C8B-B14F-4D97-AF65-F5344CB8AC3E}">
        <p14:creationId xmlns:p14="http://schemas.microsoft.com/office/powerpoint/2010/main" val="82944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1DDFEE-ADFA-999C-4B3A-58FAD570CC5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F89E462-B686-15EB-C7FC-10313A01F6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F4122C2-50AE-005D-DD5F-AD2E2AA72F92}"/>
              </a:ext>
            </a:extLst>
          </p:cNvPr>
          <p:cNvSpPr>
            <a:spLocks noGrp="1"/>
          </p:cNvSpPr>
          <p:nvPr>
            <p:ph type="dt" sz="half" idx="10"/>
          </p:nvPr>
        </p:nvSpPr>
        <p:spPr/>
        <p:txBody>
          <a:bodyPr/>
          <a:lstStyle/>
          <a:p>
            <a:fld id="{512C690F-3D1E-44DE-B0F3-415A37991106}" type="datetimeFigureOut">
              <a:rPr lang="fr-FR" smtClean="0"/>
              <a:t>18/11/2022</a:t>
            </a:fld>
            <a:endParaRPr lang="fr-FR"/>
          </a:p>
        </p:txBody>
      </p:sp>
      <p:sp>
        <p:nvSpPr>
          <p:cNvPr id="5" name="Espace réservé du pied de page 4">
            <a:extLst>
              <a:ext uri="{FF2B5EF4-FFF2-40B4-BE49-F238E27FC236}">
                <a16:creationId xmlns:a16="http://schemas.microsoft.com/office/drawing/2014/main" id="{CCBD5DA7-7854-960C-3E7C-76C934A838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B029AE-0F27-3EF7-C10A-870A2B4304A4}"/>
              </a:ext>
            </a:extLst>
          </p:cNvPr>
          <p:cNvSpPr>
            <a:spLocks noGrp="1"/>
          </p:cNvSpPr>
          <p:nvPr>
            <p:ph type="sldNum" sz="quarter" idx="12"/>
          </p:nvPr>
        </p:nvSpPr>
        <p:spPr/>
        <p:txBody>
          <a:bodyPr/>
          <a:lstStyle/>
          <a:p>
            <a:fld id="{7DB2C56C-B358-4D37-85FD-9A7F9FCCDDF1}" type="slidenum">
              <a:rPr lang="fr-FR" smtClean="0"/>
              <a:t>‹N°›</a:t>
            </a:fld>
            <a:endParaRPr lang="fr-FR"/>
          </a:p>
        </p:txBody>
      </p:sp>
    </p:spTree>
    <p:extLst>
      <p:ext uri="{BB962C8B-B14F-4D97-AF65-F5344CB8AC3E}">
        <p14:creationId xmlns:p14="http://schemas.microsoft.com/office/powerpoint/2010/main" val="158235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24EC1-2579-9171-74E7-D5641DDBBD8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1932E0E-6DCB-9738-CB23-99B99E23490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8DA7236-2E9C-7E1C-7ACA-5A659BB6D96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F45F1B1-3F01-85D4-EA0A-A5848E5AF495}"/>
              </a:ext>
            </a:extLst>
          </p:cNvPr>
          <p:cNvSpPr>
            <a:spLocks noGrp="1"/>
          </p:cNvSpPr>
          <p:nvPr>
            <p:ph type="dt" sz="half" idx="10"/>
          </p:nvPr>
        </p:nvSpPr>
        <p:spPr/>
        <p:txBody>
          <a:bodyPr/>
          <a:lstStyle/>
          <a:p>
            <a:fld id="{512C690F-3D1E-44DE-B0F3-415A37991106}" type="datetimeFigureOut">
              <a:rPr lang="fr-FR" smtClean="0"/>
              <a:t>18/11/2022</a:t>
            </a:fld>
            <a:endParaRPr lang="fr-FR"/>
          </a:p>
        </p:txBody>
      </p:sp>
      <p:sp>
        <p:nvSpPr>
          <p:cNvPr id="6" name="Espace réservé du pied de page 5">
            <a:extLst>
              <a:ext uri="{FF2B5EF4-FFF2-40B4-BE49-F238E27FC236}">
                <a16:creationId xmlns:a16="http://schemas.microsoft.com/office/drawing/2014/main" id="{DC58CBF8-114D-30DE-2144-E044B7D6F4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02A8F3D-E055-41BF-5403-ED85A884DF40}"/>
              </a:ext>
            </a:extLst>
          </p:cNvPr>
          <p:cNvSpPr>
            <a:spLocks noGrp="1"/>
          </p:cNvSpPr>
          <p:nvPr>
            <p:ph type="sldNum" sz="quarter" idx="12"/>
          </p:nvPr>
        </p:nvSpPr>
        <p:spPr/>
        <p:txBody>
          <a:bodyPr/>
          <a:lstStyle/>
          <a:p>
            <a:fld id="{7DB2C56C-B358-4D37-85FD-9A7F9FCCDDF1}" type="slidenum">
              <a:rPr lang="fr-FR" smtClean="0"/>
              <a:t>‹N°›</a:t>
            </a:fld>
            <a:endParaRPr lang="fr-FR"/>
          </a:p>
        </p:txBody>
      </p:sp>
    </p:spTree>
    <p:extLst>
      <p:ext uri="{BB962C8B-B14F-4D97-AF65-F5344CB8AC3E}">
        <p14:creationId xmlns:p14="http://schemas.microsoft.com/office/powerpoint/2010/main" val="297635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96093B-E6A1-B7D2-C974-251C3105976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00D4B56-D548-F922-082F-DB65E93F26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B41F329-DAC9-24FF-84DF-B12D3C60B73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5477A20-4C3A-0AF6-98D3-85C855C8A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0C555AB-A10E-223F-A81A-D365E1D0D3A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E064E51-F8C2-7ADC-E287-4C96F1BB5106}"/>
              </a:ext>
            </a:extLst>
          </p:cNvPr>
          <p:cNvSpPr>
            <a:spLocks noGrp="1"/>
          </p:cNvSpPr>
          <p:nvPr>
            <p:ph type="dt" sz="half" idx="10"/>
          </p:nvPr>
        </p:nvSpPr>
        <p:spPr/>
        <p:txBody>
          <a:bodyPr/>
          <a:lstStyle/>
          <a:p>
            <a:fld id="{512C690F-3D1E-44DE-B0F3-415A37991106}" type="datetimeFigureOut">
              <a:rPr lang="fr-FR" smtClean="0"/>
              <a:t>18/11/2022</a:t>
            </a:fld>
            <a:endParaRPr lang="fr-FR"/>
          </a:p>
        </p:txBody>
      </p:sp>
      <p:sp>
        <p:nvSpPr>
          <p:cNvPr id="8" name="Espace réservé du pied de page 7">
            <a:extLst>
              <a:ext uri="{FF2B5EF4-FFF2-40B4-BE49-F238E27FC236}">
                <a16:creationId xmlns:a16="http://schemas.microsoft.com/office/drawing/2014/main" id="{A95CD178-348A-C73B-2234-ED2765B36ED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3731114-B339-B31F-0A4C-E94E59BB4FFF}"/>
              </a:ext>
            </a:extLst>
          </p:cNvPr>
          <p:cNvSpPr>
            <a:spLocks noGrp="1"/>
          </p:cNvSpPr>
          <p:nvPr>
            <p:ph type="sldNum" sz="quarter" idx="12"/>
          </p:nvPr>
        </p:nvSpPr>
        <p:spPr/>
        <p:txBody>
          <a:bodyPr/>
          <a:lstStyle/>
          <a:p>
            <a:fld id="{7DB2C56C-B358-4D37-85FD-9A7F9FCCDDF1}" type="slidenum">
              <a:rPr lang="fr-FR" smtClean="0"/>
              <a:t>‹N°›</a:t>
            </a:fld>
            <a:endParaRPr lang="fr-FR"/>
          </a:p>
        </p:txBody>
      </p:sp>
    </p:spTree>
    <p:extLst>
      <p:ext uri="{BB962C8B-B14F-4D97-AF65-F5344CB8AC3E}">
        <p14:creationId xmlns:p14="http://schemas.microsoft.com/office/powerpoint/2010/main" val="178808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78A3A-B5B5-012B-7A70-2068885B9FA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1DFD9CD-81A1-7EF8-CCDF-B2D440C31E1E}"/>
              </a:ext>
            </a:extLst>
          </p:cNvPr>
          <p:cNvSpPr>
            <a:spLocks noGrp="1"/>
          </p:cNvSpPr>
          <p:nvPr>
            <p:ph type="dt" sz="half" idx="10"/>
          </p:nvPr>
        </p:nvSpPr>
        <p:spPr/>
        <p:txBody>
          <a:bodyPr/>
          <a:lstStyle/>
          <a:p>
            <a:fld id="{512C690F-3D1E-44DE-B0F3-415A37991106}" type="datetimeFigureOut">
              <a:rPr lang="fr-FR" smtClean="0"/>
              <a:t>18/11/2022</a:t>
            </a:fld>
            <a:endParaRPr lang="fr-FR"/>
          </a:p>
        </p:txBody>
      </p:sp>
      <p:sp>
        <p:nvSpPr>
          <p:cNvPr id="4" name="Espace réservé du pied de page 3">
            <a:extLst>
              <a:ext uri="{FF2B5EF4-FFF2-40B4-BE49-F238E27FC236}">
                <a16:creationId xmlns:a16="http://schemas.microsoft.com/office/drawing/2014/main" id="{3D3CED85-267E-3354-6607-9C96FEE589F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EFA7C5C-4938-DD45-95CD-C008A931FA72}"/>
              </a:ext>
            </a:extLst>
          </p:cNvPr>
          <p:cNvSpPr>
            <a:spLocks noGrp="1"/>
          </p:cNvSpPr>
          <p:nvPr>
            <p:ph type="sldNum" sz="quarter" idx="12"/>
          </p:nvPr>
        </p:nvSpPr>
        <p:spPr/>
        <p:txBody>
          <a:bodyPr/>
          <a:lstStyle/>
          <a:p>
            <a:fld id="{7DB2C56C-B358-4D37-85FD-9A7F9FCCDDF1}" type="slidenum">
              <a:rPr lang="fr-FR" smtClean="0"/>
              <a:t>‹N°›</a:t>
            </a:fld>
            <a:endParaRPr lang="fr-FR"/>
          </a:p>
        </p:txBody>
      </p:sp>
    </p:spTree>
    <p:extLst>
      <p:ext uri="{BB962C8B-B14F-4D97-AF65-F5344CB8AC3E}">
        <p14:creationId xmlns:p14="http://schemas.microsoft.com/office/powerpoint/2010/main" val="135758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D58802D-B1FD-2F43-32DB-781818EE52B8}"/>
              </a:ext>
            </a:extLst>
          </p:cNvPr>
          <p:cNvSpPr>
            <a:spLocks noGrp="1"/>
          </p:cNvSpPr>
          <p:nvPr>
            <p:ph type="dt" sz="half" idx="10"/>
          </p:nvPr>
        </p:nvSpPr>
        <p:spPr/>
        <p:txBody>
          <a:bodyPr/>
          <a:lstStyle/>
          <a:p>
            <a:fld id="{512C690F-3D1E-44DE-B0F3-415A37991106}" type="datetimeFigureOut">
              <a:rPr lang="fr-FR" smtClean="0"/>
              <a:t>18/11/2022</a:t>
            </a:fld>
            <a:endParaRPr lang="fr-FR"/>
          </a:p>
        </p:txBody>
      </p:sp>
      <p:sp>
        <p:nvSpPr>
          <p:cNvPr id="3" name="Espace réservé du pied de page 2">
            <a:extLst>
              <a:ext uri="{FF2B5EF4-FFF2-40B4-BE49-F238E27FC236}">
                <a16:creationId xmlns:a16="http://schemas.microsoft.com/office/drawing/2014/main" id="{BD4B8A06-85C4-0146-1FFA-3C511B1B54F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50A56C6-3B4D-34C8-EC32-BDC0251F8FE6}"/>
              </a:ext>
            </a:extLst>
          </p:cNvPr>
          <p:cNvSpPr>
            <a:spLocks noGrp="1"/>
          </p:cNvSpPr>
          <p:nvPr>
            <p:ph type="sldNum" sz="quarter" idx="12"/>
          </p:nvPr>
        </p:nvSpPr>
        <p:spPr/>
        <p:txBody>
          <a:bodyPr/>
          <a:lstStyle/>
          <a:p>
            <a:fld id="{7DB2C56C-B358-4D37-85FD-9A7F9FCCDDF1}" type="slidenum">
              <a:rPr lang="fr-FR" smtClean="0"/>
              <a:t>‹N°›</a:t>
            </a:fld>
            <a:endParaRPr lang="fr-FR"/>
          </a:p>
        </p:txBody>
      </p:sp>
    </p:spTree>
    <p:extLst>
      <p:ext uri="{BB962C8B-B14F-4D97-AF65-F5344CB8AC3E}">
        <p14:creationId xmlns:p14="http://schemas.microsoft.com/office/powerpoint/2010/main" val="140239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942565-AB6F-8031-5D2D-205AAFD96FD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0DFDA36-01B3-20EF-5117-FAD1F53A68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3BC36F1-ECD5-8079-5FF7-21C78DDC5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BA91649-7614-2233-D52C-54B395498CBF}"/>
              </a:ext>
            </a:extLst>
          </p:cNvPr>
          <p:cNvSpPr>
            <a:spLocks noGrp="1"/>
          </p:cNvSpPr>
          <p:nvPr>
            <p:ph type="dt" sz="half" idx="10"/>
          </p:nvPr>
        </p:nvSpPr>
        <p:spPr/>
        <p:txBody>
          <a:bodyPr/>
          <a:lstStyle/>
          <a:p>
            <a:fld id="{512C690F-3D1E-44DE-B0F3-415A37991106}" type="datetimeFigureOut">
              <a:rPr lang="fr-FR" smtClean="0"/>
              <a:t>18/11/2022</a:t>
            </a:fld>
            <a:endParaRPr lang="fr-FR"/>
          </a:p>
        </p:txBody>
      </p:sp>
      <p:sp>
        <p:nvSpPr>
          <p:cNvPr id="6" name="Espace réservé du pied de page 5">
            <a:extLst>
              <a:ext uri="{FF2B5EF4-FFF2-40B4-BE49-F238E27FC236}">
                <a16:creationId xmlns:a16="http://schemas.microsoft.com/office/drawing/2014/main" id="{A84529AD-4671-C055-F4B5-0BFB8E9BD4B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513894F-F6E8-DF90-9625-BED1B261260F}"/>
              </a:ext>
            </a:extLst>
          </p:cNvPr>
          <p:cNvSpPr>
            <a:spLocks noGrp="1"/>
          </p:cNvSpPr>
          <p:nvPr>
            <p:ph type="sldNum" sz="quarter" idx="12"/>
          </p:nvPr>
        </p:nvSpPr>
        <p:spPr/>
        <p:txBody>
          <a:bodyPr/>
          <a:lstStyle/>
          <a:p>
            <a:fld id="{7DB2C56C-B358-4D37-85FD-9A7F9FCCDDF1}" type="slidenum">
              <a:rPr lang="fr-FR" smtClean="0"/>
              <a:t>‹N°›</a:t>
            </a:fld>
            <a:endParaRPr lang="fr-FR"/>
          </a:p>
        </p:txBody>
      </p:sp>
    </p:spTree>
    <p:extLst>
      <p:ext uri="{BB962C8B-B14F-4D97-AF65-F5344CB8AC3E}">
        <p14:creationId xmlns:p14="http://schemas.microsoft.com/office/powerpoint/2010/main" val="25438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7BE82E-9D62-EDB5-0910-2BA313E2750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36BE605-AEAB-C641-8D8D-B9C7F7634A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3E9FF6A-44D9-C93E-2010-8AA21409F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9A08B3-1A01-5286-4D1C-F60DED855294}"/>
              </a:ext>
            </a:extLst>
          </p:cNvPr>
          <p:cNvSpPr>
            <a:spLocks noGrp="1"/>
          </p:cNvSpPr>
          <p:nvPr>
            <p:ph type="dt" sz="half" idx="10"/>
          </p:nvPr>
        </p:nvSpPr>
        <p:spPr/>
        <p:txBody>
          <a:bodyPr/>
          <a:lstStyle/>
          <a:p>
            <a:fld id="{512C690F-3D1E-44DE-B0F3-415A37991106}" type="datetimeFigureOut">
              <a:rPr lang="fr-FR" smtClean="0"/>
              <a:t>18/11/2022</a:t>
            </a:fld>
            <a:endParaRPr lang="fr-FR"/>
          </a:p>
        </p:txBody>
      </p:sp>
      <p:sp>
        <p:nvSpPr>
          <p:cNvPr id="6" name="Espace réservé du pied de page 5">
            <a:extLst>
              <a:ext uri="{FF2B5EF4-FFF2-40B4-BE49-F238E27FC236}">
                <a16:creationId xmlns:a16="http://schemas.microsoft.com/office/drawing/2014/main" id="{62BF78FF-CBAA-6E0A-445A-57EC1697A8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D398252-702D-6394-A2FD-A5E92F5BCC40}"/>
              </a:ext>
            </a:extLst>
          </p:cNvPr>
          <p:cNvSpPr>
            <a:spLocks noGrp="1"/>
          </p:cNvSpPr>
          <p:nvPr>
            <p:ph type="sldNum" sz="quarter" idx="12"/>
          </p:nvPr>
        </p:nvSpPr>
        <p:spPr/>
        <p:txBody>
          <a:bodyPr/>
          <a:lstStyle/>
          <a:p>
            <a:fld id="{7DB2C56C-B358-4D37-85FD-9A7F9FCCDDF1}" type="slidenum">
              <a:rPr lang="fr-FR" smtClean="0"/>
              <a:t>‹N°›</a:t>
            </a:fld>
            <a:endParaRPr lang="fr-FR"/>
          </a:p>
        </p:txBody>
      </p:sp>
    </p:spTree>
    <p:extLst>
      <p:ext uri="{BB962C8B-B14F-4D97-AF65-F5344CB8AC3E}">
        <p14:creationId xmlns:p14="http://schemas.microsoft.com/office/powerpoint/2010/main" val="292537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D3E724-1FD2-8BB5-4575-D395764B9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D576818-8EE0-589E-BD96-39F1AF0C2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4FCB14E-1E15-83DA-0C62-0A0A3F3103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C690F-3D1E-44DE-B0F3-415A37991106}" type="datetimeFigureOut">
              <a:rPr lang="fr-FR" smtClean="0"/>
              <a:t>18/11/2022</a:t>
            </a:fld>
            <a:endParaRPr lang="fr-FR"/>
          </a:p>
        </p:txBody>
      </p:sp>
      <p:sp>
        <p:nvSpPr>
          <p:cNvPr id="5" name="Espace réservé du pied de page 4">
            <a:extLst>
              <a:ext uri="{FF2B5EF4-FFF2-40B4-BE49-F238E27FC236}">
                <a16:creationId xmlns:a16="http://schemas.microsoft.com/office/drawing/2014/main" id="{FC54A3F7-EE66-39CA-806A-744B2B8554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90BFD05-5930-1447-8D05-5777AB9C0A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2C56C-B358-4D37-85FD-9A7F9FCCDDF1}" type="slidenum">
              <a:rPr lang="fr-FR" smtClean="0"/>
              <a:t>‹N°›</a:t>
            </a:fld>
            <a:endParaRPr lang="fr-FR"/>
          </a:p>
        </p:txBody>
      </p:sp>
    </p:spTree>
    <p:extLst>
      <p:ext uri="{BB962C8B-B14F-4D97-AF65-F5344CB8AC3E}">
        <p14:creationId xmlns:p14="http://schemas.microsoft.com/office/powerpoint/2010/main" val="237083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Roches de la rivière">
            <a:extLst>
              <a:ext uri="{FF2B5EF4-FFF2-40B4-BE49-F238E27FC236}">
                <a16:creationId xmlns:a16="http://schemas.microsoft.com/office/drawing/2014/main" id="{9B8D9BEF-EFBC-9889-E752-4188DC226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 6">
            <a:extLst>
              <a:ext uri="{FF2B5EF4-FFF2-40B4-BE49-F238E27FC236}">
                <a16:creationId xmlns:a16="http://schemas.microsoft.com/office/drawing/2014/main" id="{FB046723-0829-F9B5-0A1B-B23B62646E02}"/>
              </a:ext>
            </a:extLst>
          </p:cNvPr>
          <p:cNvPicPr>
            <a:picLocks noChangeAspect="1"/>
          </p:cNvPicPr>
          <p:nvPr/>
        </p:nvPicPr>
        <p:blipFill>
          <a:blip r:embed="rId3"/>
          <a:stretch>
            <a:fillRect/>
          </a:stretch>
        </p:blipFill>
        <p:spPr>
          <a:xfrm>
            <a:off x="251254" y="207352"/>
            <a:ext cx="1726318" cy="1412442"/>
          </a:xfrm>
          <a:prstGeom prst="rect">
            <a:avLst/>
          </a:prstGeom>
        </p:spPr>
      </p:pic>
      <p:pic>
        <p:nvPicPr>
          <p:cNvPr id="9" name="Image 8">
            <a:extLst>
              <a:ext uri="{FF2B5EF4-FFF2-40B4-BE49-F238E27FC236}">
                <a16:creationId xmlns:a16="http://schemas.microsoft.com/office/drawing/2014/main" id="{D739C9E5-104B-AD88-FAD6-E596B8677CCA}"/>
              </a:ext>
            </a:extLst>
          </p:cNvPr>
          <p:cNvPicPr>
            <a:picLocks noChangeAspect="1"/>
          </p:cNvPicPr>
          <p:nvPr/>
        </p:nvPicPr>
        <p:blipFill>
          <a:blip r:embed="rId4"/>
          <a:stretch>
            <a:fillRect/>
          </a:stretch>
        </p:blipFill>
        <p:spPr>
          <a:xfrm>
            <a:off x="542883" y="2225843"/>
            <a:ext cx="1143059" cy="4026107"/>
          </a:xfrm>
          <a:prstGeom prst="rect">
            <a:avLst/>
          </a:prstGeom>
        </p:spPr>
      </p:pic>
      <p:pic>
        <p:nvPicPr>
          <p:cNvPr id="11" name="Image 10">
            <a:extLst>
              <a:ext uri="{FF2B5EF4-FFF2-40B4-BE49-F238E27FC236}">
                <a16:creationId xmlns:a16="http://schemas.microsoft.com/office/drawing/2014/main" id="{999781EE-73F6-3968-F597-7EF213593E0F}"/>
              </a:ext>
            </a:extLst>
          </p:cNvPr>
          <p:cNvPicPr>
            <a:picLocks noChangeAspect="1"/>
          </p:cNvPicPr>
          <p:nvPr/>
        </p:nvPicPr>
        <p:blipFill>
          <a:blip r:embed="rId5"/>
          <a:stretch>
            <a:fillRect/>
          </a:stretch>
        </p:blipFill>
        <p:spPr>
          <a:xfrm>
            <a:off x="6835083" y="207352"/>
            <a:ext cx="5105663" cy="622332"/>
          </a:xfrm>
          <a:prstGeom prst="rect">
            <a:avLst/>
          </a:prstGeom>
        </p:spPr>
      </p:pic>
      <p:pic>
        <p:nvPicPr>
          <p:cNvPr id="13" name="Image 12">
            <a:extLst>
              <a:ext uri="{FF2B5EF4-FFF2-40B4-BE49-F238E27FC236}">
                <a16:creationId xmlns:a16="http://schemas.microsoft.com/office/drawing/2014/main" id="{FD132AE5-E254-8325-70A2-14C4C084E7AB}"/>
              </a:ext>
            </a:extLst>
          </p:cNvPr>
          <p:cNvPicPr>
            <a:picLocks noChangeAspect="1"/>
          </p:cNvPicPr>
          <p:nvPr/>
        </p:nvPicPr>
        <p:blipFill>
          <a:blip r:embed="rId6"/>
          <a:stretch>
            <a:fillRect/>
          </a:stretch>
        </p:blipFill>
        <p:spPr>
          <a:xfrm>
            <a:off x="9062328" y="822328"/>
            <a:ext cx="2878418" cy="810094"/>
          </a:xfrm>
          <a:prstGeom prst="rect">
            <a:avLst/>
          </a:prstGeom>
        </p:spPr>
      </p:pic>
      <p:sp>
        <p:nvSpPr>
          <p:cNvPr id="14" name="ZoneTexte 13">
            <a:extLst>
              <a:ext uri="{FF2B5EF4-FFF2-40B4-BE49-F238E27FC236}">
                <a16:creationId xmlns:a16="http://schemas.microsoft.com/office/drawing/2014/main" id="{621CD41D-6888-530A-8BE6-D364F6A62B63}"/>
              </a:ext>
            </a:extLst>
          </p:cNvPr>
          <p:cNvSpPr txBox="1"/>
          <p:nvPr/>
        </p:nvSpPr>
        <p:spPr>
          <a:xfrm>
            <a:off x="7698377" y="5101425"/>
            <a:ext cx="4242369" cy="1508105"/>
          </a:xfrm>
          <a:prstGeom prst="rect">
            <a:avLst/>
          </a:prstGeom>
          <a:noFill/>
        </p:spPr>
        <p:txBody>
          <a:bodyPr wrap="square" rtlCol="0">
            <a:spAutoFit/>
          </a:bodyPr>
          <a:lstStyle/>
          <a:p>
            <a:pPr algn="r"/>
            <a:r>
              <a:rPr lang="fr-FR" sz="3600" b="1" dirty="0">
                <a:solidFill>
                  <a:srgbClr val="00B0F0"/>
                </a:solidFill>
                <a:latin typeface="Century Gothic" panose="020B0502020202020204" pitchFamily="34" charset="0"/>
              </a:rPr>
              <a:t>ATELIER FINANCES</a:t>
            </a:r>
          </a:p>
          <a:p>
            <a:pPr algn="r"/>
            <a:r>
              <a:rPr lang="fr-FR" sz="2800" dirty="0">
                <a:solidFill>
                  <a:srgbClr val="7030A0"/>
                </a:solidFill>
                <a:latin typeface="Century Gothic" panose="020B0502020202020204" pitchFamily="34" charset="0"/>
              </a:rPr>
              <a:t>Adrien Serre </a:t>
            </a:r>
          </a:p>
          <a:p>
            <a:pPr algn="r"/>
            <a:r>
              <a:rPr lang="fr-FR" sz="2800" dirty="0">
                <a:solidFill>
                  <a:srgbClr val="7030A0"/>
                </a:solidFill>
                <a:latin typeface="Century Gothic" panose="020B0502020202020204" pitchFamily="34" charset="0"/>
              </a:rPr>
              <a:t>Senior Manager</a:t>
            </a:r>
          </a:p>
        </p:txBody>
      </p:sp>
    </p:spTree>
    <p:extLst>
      <p:ext uri="{BB962C8B-B14F-4D97-AF65-F5344CB8AC3E}">
        <p14:creationId xmlns:p14="http://schemas.microsoft.com/office/powerpoint/2010/main" val="2644890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09604E8-49A1-BE0E-D661-802098A33A35}"/>
              </a:ext>
            </a:extLst>
          </p:cNvPr>
          <p:cNvPicPr>
            <a:picLocks noChangeAspect="1"/>
          </p:cNvPicPr>
          <p:nvPr/>
        </p:nvPicPr>
        <p:blipFill>
          <a:blip r:embed="rId2"/>
          <a:stretch>
            <a:fillRect/>
          </a:stretch>
        </p:blipFill>
        <p:spPr>
          <a:xfrm>
            <a:off x="10251004" y="0"/>
            <a:ext cx="1940996" cy="6858000"/>
          </a:xfrm>
          <a:prstGeom prst="rect">
            <a:avLst/>
          </a:prstGeom>
        </p:spPr>
      </p:pic>
      <p:sp>
        <p:nvSpPr>
          <p:cNvPr id="14" name="ZoneTexte 13">
            <a:extLst>
              <a:ext uri="{FF2B5EF4-FFF2-40B4-BE49-F238E27FC236}">
                <a16:creationId xmlns:a16="http://schemas.microsoft.com/office/drawing/2014/main" id="{621CD41D-6888-530A-8BE6-D364F6A62B63}"/>
              </a:ext>
            </a:extLst>
          </p:cNvPr>
          <p:cNvSpPr txBox="1"/>
          <p:nvPr/>
        </p:nvSpPr>
        <p:spPr>
          <a:xfrm>
            <a:off x="348343" y="296092"/>
            <a:ext cx="6857968" cy="830997"/>
          </a:xfrm>
          <a:prstGeom prst="rect">
            <a:avLst/>
          </a:prstGeom>
          <a:noFill/>
        </p:spPr>
        <p:txBody>
          <a:bodyPr wrap="none" rtlCol="0">
            <a:spAutoFit/>
          </a:bodyPr>
          <a:lstStyle/>
          <a:p>
            <a:r>
              <a:rPr lang="fr-FR" sz="2400" b="1" dirty="0">
                <a:solidFill>
                  <a:schemeClr val="accent1"/>
                </a:solidFill>
                <a:latin typeface="Century Gothic" panose="020B0502020202020204" pitchFamily="34" charset="0"/>
              </a:rPr>
              <a:t>ATELIER FINANCES – mardi 15 novembre 2022</a:t>
            </a:r>
          </a:p>
          <a:p>
            <a:r>
              <a:rPr lang="fr-FR" sz="2400" b="1" dirty="0">
                <a:solidFill>
                  <a:srgbClr val="7030A0"/>
                </a:solidFill>
                <a:latin typeface="Century Gothic" panose="020B0502020202020204" pitchFamily="34" charset="0"/>
              </a:rPr>
              <a:t>ANNEXE</a:t>
            </a:r>
            <a:r>
              <a:rPr lang="fr-FR" sz="2400" dirty="0">
                <a:solidFill>
                  <a:srgbClr val="7030A0"/>
                </a:solidFill>
                <a:latin typeface="Century Gothic" panose="020B0502020202020204" pitchFamily="34" charset="0"/>
              </a:rPr>
              <a:t> - TAXE GEMAPI 2021 </a:t>
            </a:r>
            <a:r>
              <a:rPr lang="fr-FR" sz="2000" dirty="0">
                <a:solidFill>
                  <a:srgbClr val="7030A0"/>
                </a:solidFill>
                <a:latin typeface="Century Gothic" panose="020B0502020202020204" pitchFamily="34" charset="0"/>
              </a:rPr>
              <a:t>(</a:t>
            </a:r>
            <a:r>
              <a:rPr lang="fr-FR" sz="2000" dirty="0" err="1">
                <a:solidFill>
                  <a:srgbClr val="7030A0"/>
                </a:solidFill>
                <a:latin typeface="Century Gothic" panose="020B0502020202020204" pitchFamily="34" charset="0"/>
              </a:rPr>
              <a:t>pop.dépt</a:t>
            </a:r>
            <a:r>
              <a:rPr lang="fr-FR" sz="2000" dirty="0">
                <a:solidFill>
                  <a:srgbClr val="7030A0"/>
                </a:solidFill>
                <a:latin typeface="Century Gothic" panose="020B0502020202020204" pitchFamily="34" charset="0"/>
              </a:rPr>
              <a:t>. totale)</a:t>
            </a:r>
          </a:p>
        </p:txBody>
      </p:sp>
      <p:pic>
        <p:nvPicPr>
          <p:cNvPr id="3" name="Image 2">
            <a:extLst>
              <a:ext uri="{FF2B5EF4-FFF2-40B4-BE49-F238E27FC236}">
                <a16:creationId xmlns:a16="http://schemas.microsoft.com/office/drawing/2014/main" id="{A0842758-9E29-A3D2-7998-795A0C34941D}"/>
              </a:ext>
            </a:extLst>
          </p:cNvPr>
          <p:cNvPicPr>
            <a:picLocks noChangeAspect="1"/>
          </p:cNvPicPr>
          <p:nvPr/>
        </p:nvPicPr>
        <p:blipFill>
          <a:blip r:embed="rId3"/>
          <a:stretch>
            <a:fillRect/>
          </a:stretch>
        </p:blipFill>
        <p:spPr>
          <a:xfrm>
            <a:off x="10251004" y="6311067"/>
            <a:ext cx="1940996" cy="546933"/>
          </a:xfrm>
          <a:prstGeom prst="rect">
            <a:avLst/>
          </a:prstGeom>
        </p:spPr>
      </p:pic>
      <p:pic>
        <p:nvPicPr>
          <p:cNvPr id="5" name="Image 4">
            <a:extLst>
              <a:ext uri="{FF2B5EF4-FFF2-40B4-BE49-F238E27FC236}">
                <a16:creationId xmlns:a16="http://schemas.microsoft.com/office/drawing/2014/main" id="{37AFAFD6-BC6D-66BA-F0D3-A19D4CBB6445}"/>
              </a:ext>
            </a:extLst>
          </p:cNvPr>
          <p:cNvPicPr>
            <a:picLocks noChangeAspect="1"/>
          </p:cNvPicPr>
          <p:nvPr/>
        </p:nvPicPr>
        <p:blipFill>
          <a:blip r:embed="rId4"/>
          <a:stretch>
            <a:fillRect/>
          </a:stretch>
        </p:blipFill>
        <p:spPr>
          <a:xfrm>
            <a:off x="348343" y="1127089"/>
            <a:ext cx="4782587" cy="5434819"/>
          </a:xfrm>
          <a:prstGeom prst="rect">
            <a:avLst/>
          </a:prstGeom>
        </p:spPr>
      </p:pic>
      <p:pic>
        <p:nvPicPr>
          <p:cNvPr id="6" name="Image 5">
            <a:extLst>
              <a:ext uri="{FF2B5EF4-FFF2-40B4-BE49-F238E27FC236}">
                <a16:creationId xmlns:a16="http://schemas.microsoft.com/office/drawing/2014/main" id="{140549AA-EC4D-43D1-6F4D-B81BA24133A6}"/>
              </a:ext>
            </a:extLst>
          </p:cNvPr>
          <p:cNvPicPr>
            <a:picLocks noChangeAspect="1"/>
          </p:cNvPicPr>
          <p:nvPr/>
        </p:nvPicPr>
        <p:blipFill>
          <a:blip r:embed="rId5"/>
          <a:stretch>
            <a:fillRect/>
          </a:stretch>
        </p:blipFill>
        <p:spPr>
          <a:xfrm>
            <a:off x="5393108" y="1127088"/>
            <a:ext cx="4595718" cy="5434820"/>
          </a:xfrm>
          <a:prstGeom prst="rect">
            <a:avLst/>
          </a:prstGeom>
        </p:spPr>
      </p:pic>
    </p:spTree>
    <p:extLst>
      <p:ext uri="{BB962C8B-B14F-4D97-AF65-F5344CB8AC3E}">
        <p14:creationId xmlns:p14="http://schemas.microsoft.com/office/powerpoint/2010/main" val="1321168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09604E8-49A1-BE0E-D661-802098A33A35}"/>
              </a:ext>
            </a:extLst>
          </p:cNvPr>
          <p:cNvPicPr>
            <a:picLocks noChangeAspect="1"/>
          </p:cNvPicPr>
          <p:nvPr/>
        </p:nvPicPr>
        <p:blipFill>
          <a:blip r:embed="rId2"/>
          <a:stretch>
            <a:fillRect/>
          </a:stretch>
        </p:blipFill>
        <p:spPr>
          <a:xfrm>
            <a:off x="10251004" y="0"/>
            <a:ext cx="1940996" cy="6858000"/>
          </a:xfrm>
          <a:prstGeom prst="rect">
            <a:avLst/>
          </a:prstGeom>
        </p:spPr>
      </p:pic>
      <p:sp>
        <p:nvSpPr>
          <p:cNvPr id="14" name="ZoneTexte 13">
            <a:extLst>
              <a:ext uri="{FF2B5EF4-FFF2-40B4-BE49-F238E27FC236}">
                <a16:creationId xmlns:a16="http://schemas.microsoft.com/office/drawing/2014/main" id="{621CD41D-6888-530A-8BE6-D364F6A62B63}"/>
              </a:ext>
            </a:extLst>
          </p:cNvPr>
          <p:cNvSpPr txBox="1"/>
          <p:nvPr/>
        </p:nvSpPr>
        <p:spPr>
          <a:xfrm>
            <a:off x="348343" y="296092"/>
            <a:ext cx="7173759" cy="830997"/>
          </a:xfrm>
          <a:prstGeom prst="rect">
            <a:avLst/>
          </a:prstGeom>
          <a:noFill/>
        </p:spPr>
        <p:txBody>
          <a:bodyPr wrap="none" rtlCol="0">
            <a:spAutoFit/>
          </a:bodyPr>
          <a:lstStyle/>
          <a:p>
            <a:r>
              <a:rPr lang="fr-FR" sz="2400" b="1" dirty="0">
                <a:solidFill>
                  <a:schemeClr val="accent1"/>
                </a:solidFill>
                <a:latin typeface="Century Gothic" panose="020B0502020202020204" pitchFamily="34" charset="0"/>
              </a:rPr>
              <a:t>ATELIER FINANCES – mardi 15 novembre 2022</a:t>
            </a:r>
          </a:p>
          <a:p>
            <a:r>
              <a:rPr lang="fr-FR" sz="2400" b="1" dirty="0">
                <a:solidFill>
                  <a:srgbClr val="7030A0"/>
                </a:solidFill>
                <a:latin typeface="Century Gothic" panose="020B0502020202020204" pitchFamily="34" charset="0"/>
              </a:rPr>
              <a:t>ANNEXE</a:t>
            </a:r>
            <a:r>
              <a:rPr lang="fr-FR" sz="2400" dirty="0">
                <a:solidFill>
                  <a:srgbClr val="7030A0"/>
                </a:solidFill>
                <a:latin typeface="Century Gothic" panose="020B0502020202020204" pitchFamily="34" charset="0"/>
              </a:rPr>
              <a:t> - TAXE GEMAPI 2021 </a:t>
            </a:r>
            <a:r>
              <a:rPr lang="fr-FR" sz="2000" dirty="0">
                <a:solidFill>
                  <a:srgbClr val="7030A0"/>
                </a:solidFill>
                <a:latin typeface="Century Gothic" panose="020B0502020202020204" pitchFamily="34" charset="0"/>
              </a:rPr>
              <a:t>(</a:t>
            </a:r>
            <a:r>
              <a:rPr lang="fr-FR" sz="2000" dirty="0" err="1">
                <a:solidFill>
                  <a:srgbClr val="7030A0"/>
                </a:solidFill>
                <a:latin typeface="Century Gothic" panose="020B0502020202020204" pitchFamily="34" charset="0"/>
              </a:rPr>
              <a:t>pop.dépt</a:t>
            </a:r>
            <a:r>
              <a:rPr lang="fr-FR" sz="2000" dirty="0">
                <a:solidFill>
                  <a:srgbClr val="7030A0"/>
                </a:solidFill>
                <a:latin typeface="Century Gothic" panose="020B0502020202020204" pitchFamily="34" charset="0"/>
              </a:rPr>
              <a:t>. assujettie)</a:t>
            </a:r>
          </a:p>
        </p:txBody>
      </p:sp>
      <p:pic>
        <p:nvPicPr>
          <p:cNvPr id="3" name="Image 2">
            <a:extLst>
              <a:ext uri="{FF2B5EF4-FFF2-40B4-BE49-F238E27FC236}">
                <a16:creationId xmlns:a16="http://schemas.microsoft.com/office/drawing/2014/main" id="{A0842758-9E29-A3D2-7998-795A0C34941D}"/>
              </a:ext>
            </a:extLst>
          </p:cNvPr>
          <p:cNvPicPr>
            <a:picLocks noChangeAspect="1"/>
          </p:cNvPicPr>
          <p:nvPr/>
        </p:nvPicPr>
        <p:blipFill>
          <a:blip r:embed="rId3"/>
          <a:stretch>
            <a:fillRect/>
          </a:stretch>
        </p:blipFill>
        <p:spPr>
          <a:xfrm>
            <a:off x="10251004" y="6311067"/>
            <a:ext cx="1940996" cy="546933"/>
          </a:xfrm>
          <a:prstGeom prst="rect">
            <a:avLst/>
          </a:prstGeom>
        </p:spPr>
      </p:pic>
      <p:pic>
        <p:nvPicPr>
          <p:cNvPr id="4" name="Image 3">
            <a:extLst>
              <a:ext uri="{FF2B5EF4-FFF2-40B4-BE49-F238E27FC236}">
                <a16:creationId xmlns:a16="http://schemas.microsoft.com/office/drawing/2014/main" id="{7D653C98-A4F8-5B5B-8283-1FE14F063E76}"/>
              </a:ext>
            </a:extLst>
          </p:cNvPr>
          <p:cNvPicPr>
            <a:picLocks noChangeAspect="1"/>
          </p:cNvPicPr>
          <p:nvPr/>
        </p:nvPicPr>
        <p:blipFill>
          <a:blip r:embed="rId4"/>
          <a:stretch>
            <a:fillRect/>
          </a:stretch>
        </p:blipFill>
        <p:spPr>
          <a:xfrm>
            <a:off x="348343" y="1149713"/>
            <a:ext cx="3690514" cy="5434819"/>
          </a:xfrm>
          <a:prstGeom prst="rect">
            <a:avLst/>
          </a:prstGeom>
        </p:spPr>
      </p:pic>
      <p:pic>
        <p:nvPicPr>
          <p:cNvPr id="7" name="Image 6">
            <a:extLst>
              <a:ext uri="{FF2B5EF4-FFF2-40B4-BE49-F238E27FC236}">
                <a16:creationId xmlns:a16="http://schemas.microsoft.com/office/drawing/2014/main" id="{218D11B4-BCD1-DE2F-910C-EC99F8B31AD6}"/>
              </a:ext>
            </a:extLst>
          </p:cNvPr>
          <p:cNvPicPr>
            <a:picLocks noChangeAspect="1"/>
          </p:cNvPicPr>
          <p:nvPr/>
        </p:nvPicPr>
        <p:blipFill>
          <a:blip r:embed="rId5"/>
          <a:stretch>
            <a:fillRect/>
          </a:stretch>
        </p:blipFill>
        <p:spPr>
          <a:xfrm>
            <a:off x="4323008" y="1149713"/>
            <a:ext cx="3545984" cy="5434819"/>
          </a:xfrm>
          <a:prstGeom prst="rect">
            <a:avLst/>
          </a:prstGeom>
        </p:spPr>
      </p:pic>
    </p:spTree>
    <p:extLst>
      <p:ext uri="{BB962C8B-B14F-4D97-AF65-F5344CB8AC3E}">
        <p14:creationId xmlns:p14="http://schemas.microsoft.com/office/powerpoint/2010/main" val="129953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481F3A5-8E6F-A389-14B0-421EB3797D79}"/>
              </a:ext>
            </a:extLst>
          </p:cNvPr>
          <p:cNvPicPr>
            <a:picLocks noChangeAspect="1"/>
          </p:cNvPicPr>
          <p:nvPr/>
        </p:nvPicPr>
        <p:blipFill>
          <a:blip r:embed="rId2"/>
          <a:stretch>
            <a:fillRect/>
          </a:stretch>
        </p:blipFill>
        <p:spPr>
          <a:xfrm>
            <a:off x="10251004" y="0"/>
            <a:ext cx="1938528" cy="6858000"/>
          </a:xfrm>
          <a:prstGeom prst="rect">
            <a:avLst/>
          </a:prstGeom>
        </p:spPr>
      </p:pic>
      <p:sp>
        <p:nvSpPr>
          <p:cNvPr id="14" name="ZoneTexte 13">
            <a:extLst>
              <a:ext uri="{FF2B5EF4-FFF2-40B4-BE49-F238E27FC236}">
                <a16:creationId xmlns:a16="http://schemas.microsoft.com/office/drawing/2014/main" id="{621CD41D-6888-530A-8BE6-D364F6A62B63}"/>
              </a:ext>
            </a:extLst>
          </p:cNvPr>
          <p:cNvSpPr txBox="1"/>
          <p:nvPr/>
        </p:nvSpPr>
        <p:spPr>
          <a:xfrm>
            <a:off x="348343" y="296092"/>
            <a:ext cx="6857968" cy="830997"/>
          </a:xfrm>
          <a:prstGeom prst="rect">
            <a:avLst/>
          </a:prstGeom>
          <a:noFill/>
        </p:spPr>
        <p:txBody>
          <a:bodyPr wrap="none" rtlCol="0">
            <a:spAutoFit/>
          </a:bodyPr>
          <a:lstStyle/>
          <a:p>
            <a:r>
              <a:rPr lang="fr-FR" sz="2400" b="1" dirty="0">
                <a:solidFill>
                  <a:schemeClr val="accent1"/>
                </a:solidFill>
                <a:latin typeface="Century Gothic" panose="020B0502020202020204" pitchFamily="34" charset="0"/>
              </a:rPr>
              <a:t>ATELIER FINANCES – mardi 15 novembre 2022</a:t>
            </a:r>
          </a:p>
          <a:p>
            <a:r>
              <a:rPr lang="fr-FR" sz="2400" dirty="0">
                <a:solidFill>
                  <a:srgbClr val="7030A0"/>
                </a:solidFill>
                <a:latin typeface="Century Gothic" panose="020B0502020202020204" pitchFamily="34" charset="0"/>
              </a:rPr>
              <a:t>Sommaire</a:t>
            </a:r>
          </a:p>
        </p:txBody>
      </p:sp>
      <p:sp>
        <p:nvSpPr>
          <p:cNvPr id="2" name="ZoneTexte 1">
            <a:extLst>
              <a:ext uri="{FF2B5EF4-FFF2-40B4-BE49-F238E27FC236}">
                <a16:creationId xmlns:a16="http://schemas.microsoft.com/office/drawing/2014/main" id="{D140F2D9-5E5F-955E-E1C5-F4E35469C7A4}"/>
              </a:ext>
            </a:extLst>
          </p:cNvPr>
          <p:cNvSpPr txBox="1"/>
          <p:nvPr/>
        </p:nvSpPr>
        <p:spPr>
          <a:xfrm>
            <a:off x="348344" y="1267098"/>
            <a:ext cx="9902660" cy="5170646"/>
          </a:xfrm>
          <a:prstGeom prst="rect">
            <a:avLst/>
          </a:prstGeom>
          <a:noFill/>
        </p:spPr>
        <p:txBody>
          <a:bodyPr wrap="square" rtlCol="0">
            <a:spAutoFit/>
          </a:bodyPr>
          <a:lstStyle/>
          <a:p>
            <a:r>
              <a:rPr lang="fr-FR" sz="2400" b="1" dirty="0">
                <a:solidFill>
                  <a:schemeClr val="accent1"/>
                </a:solidFill>
                <a:latin typeface="Century Gothic" panose="020B0502020202020204" pitchFamily="34" charset="0"/>
              </a:rPr>
              <a:t>Périmètre des dépenses éligibles au FCTVA</a:t>
            </a:r>
          </a:p>
          <a:p>
            <a:r>
              <a:rPr lang="fr-FR" dirty="0">
                <a:solidFill>
                  <a:srgbClr val="7030A0"/>
                </a:solidFill>
                <a:latin typeface="Century Gothic" panose="020B0502020202020204" pitchFamily="34" charset="0"/>
              </a:rPr>
              <a:t>Dans le cadre de la modernisation de la déclaration des dépenses éligibles au FCTVA, l’Etat a modifié le périmètre de prise en compte de certains comptes en investissement entrainant l’éviction de dépenses pour les EPTB/EPAGE</a:t>
            </a:r>
          </a:p>
          <a:p>
            <a:endParaRPr lang="fr-FR" dirty="0">
              <a:solidFill>
                <a:srgbClr val="7030A0"/>
              </a:solidFill>
              <a:latin typeface="Century Gothic" panose="020B0502020202020204" pitchFamily="34" charset="0"/>
            </a:endParaRPr>
          </a:p>
          <a:p>
            <a:r>
              <a:rPr lang="fr-FR" sz="2400" b="1" dirty="0">
                <a:solidFill>
                  <a:schemeClr val="accent1"/>
                </a:solidFill>
                <a:latin typeface="Century Gothic" panose="020B0502020202020204" pitchFamily="34" charset="0"/>
              </a:rPr>
              <a:t>Autofinancement minimum des opérations en maitrise d’ouvrage</a:t>
            </a:r>
          </a:p>
          <a:p>
            <a:r>
              <a:rPr lang="fr-FR" dirty="0">
                <a:solidFill>
                  <a:srgbClr val="7030A0"/>
                </a:solidFill>
                <a:latin typeface="Century Gothic" panose="020B0502020202020204" pitchFamily="34" charset="0"/>
              </a:rPr>
              <a:t>Point sur la question de l’autofinancement minimum à apporter par un maître d’ouvrage public dans le cadre d’une opération d’investissement</a:t>
            </a:r>
          </a:p>
          <a:p>
            <a:endParaRPr lang="fr-FR" dirty="0">
              <a:solidFill>
                <a:srgbClr val="7030A0"/>
              </a:solidFill>
              <a:latin typeface="Century Gothic" panose="020B0502020202020204" pitchFamily="34" charset="0"/>
            </a:endParaRPr>
          </a:p>
          <a:p>
            <a:r>
              <a:rPr lang="fr-FR" sz="2400" b="1" dirty="0">
                <a:solidFill>
                  <a:schemeClr val="accent1"/>
                </a:solidFill>
                <a:latin typeface="Century Gothic" panose="020B0502020202020204" pitchFamily="34" charset="0"/>
              </a:rPr>
              <a:t>Préparation de l’AG de l’ANEB : Eléments financiers </a:t>
            </a:r>
          </a:p>
          <a:p>
            <a:r>
              <a:rPr lang="fr-FR" dirty="0">
                <a:solidFill>
                  <a:srgbClr val="7030A0"/>
                </a:solidFill>
                <a:latin typeface="Century Gothic" panose="020B0502020202020204" pitchFamily="34" charset="0"/>
              </a:rPr>
              <a:t>Présentation des points rappelés par l’ANEB dans le cadre du diagnostic et perspectives</a:t>
            </a:r>
          </a:p>
          <a:p>
            <a:endParaRPr lang="fr-FR" dirty="0">
              <a:solidFill>
                <a:srgbClr val="7030A0"/>
              </a:solidFill>
              <a:latin typeface="Century Gothic" panose="020B0502020202020204" pitchFamily="34" charset="0"/>
            </a:endParaRPr>
          </a:p>
          <a:p>
            <a:r>
              <a:rPr lang="fr-FR" sz="2400" b="1" dirty="0">
                <a:solidFill>
                  <a:schemeClr val="accent1"/>
                </a:solidFill>
                <a:latin typeface="Century Gothic" panose="020B0502020202020204" pitchFamily="34" charset="0"/>
              </a:rPr>
              <a:t>Actualités : PLF 2023 et PLPFP 2023-2027</a:t>
            </a:r>
          </a:p>
          <a:p>
            <a:r>
              <a:rPr lang="fr-FR" dirty="0">
                <a:solidFill>
                  <a:srgbClr val="7030A0"/>
                </a:solidFill>
                <a:latin typeface="Century Gothic" panose="020B0502020202020204" pitchFamily="34" charset="0"/>
              </a:rPr>
              <a:t>Présentation du pacte de confiance impactant les relations financières entre les EPTB/EPAGE et leurs membres et autres actualités liées aux textes en cours d’examen au Parlement</a:t>
            </a:r>
          </a:p>
        </p:txBody>
      </p:sp>
      <p:pic>
        <p:nvPicPr>
          <p:cNvPr id="3" name="Image 2">
            <a:extLst>
              <a:ext uri="{FF2B5EF4-FFF2-40B4-BE49-F238E27FC236}">
                <a16:creationId xmlns:a16="http://schemas.microsoft.com/office/drawing/2014/main" id="{A0842758-9E29-A3D2-7998-795A0C34941D}"/>
              </a:ext>
            </a:extLst>
          </p:cNvPr>
          <p:cNvPicPr>
            <a:picLocks noChangeAspect="1"/>
          </p:cNvPicPr>
          <p:nvPr/>
        </p:nvPicPr>
        <p:blipFill>
          <a:blip r:embed="rId3"/>
          <a:stretch>
            <a:fillRect/>
          </a:stretch>
        </p:blipFill>
        <p:spPr>
          <a:xfrm>
            <a:off x="10251004" y="6311067"/>
            <a:ext cx="1940996" cy="546933"/>
          </a:xfrm>
          <a:prstGeom prst="rect">
            <a:avLst/>
          </a:prstGeom>
        </p:spPr>
      </p:pic>
    </p:spTree>
    <p:extLst>
      <p:ext uri="{BB962C8B-B14F-4D97-AF65-F5344CB8AC3E}">
        <p14:creationId xmlns:p14="http://schemas.microsoft.com/office/powerpoint/2010/main" val="84637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34323D8-B128-B12B-1306-B5A9D68423A9}"/>
              </a:ext>
            </a:extLst>
          </p:cNvPr>
          <p:cNvPicPr>
            <a:picLocks noChangeAspect="1"/>
          </p:cNvPicPr>
          <p:nvPr/>
        </p:nvPicPr>
        <p:blipFill>
          <a:blip r:embed="rId2"/>
          <a:stretch>
            <a:fillRect/>
          </a:stretch>
        </p:blipFill>
        <p:spPr>
          <a:xfrm>
            <a:off x="0" y="6439060"/>
            <a:ext cx="12192000" cy="425472"/>
          </a:xfrm>
          <a:prstGeom prst="rect">
            <a:avLst/>
          </a:prstGeom>
        </p:spPr>
      </p:pic>
      <p:sp>
        <p:nvSpPr>
          <p:cNvPr id="14" name="ZoneTexte 13">
            <a:extLst>
              <a:ext uri="{FF2B5EF4-FFF2-40B4-BE49-F238E27FC236}">
                <a16:creationId xmlns:a16="http://schemas.microsoft.com/office/drawing/2014/main" id="{621CD41D-6888-530A-8BE6-D364F6A62B63}"/>
              </a:ext>
            </a:extLst>
          </p:cNvPr>
          <p:cNvSpPr txBox="1"/>
          <p:nvPr/>
        </p:nvSpPr>
        <p:spPr>
          <a:xfrm>
            <a:off x="348343" y="296092"/>
            <a:ext cx="6925294" cy="830997"/>
          </a:xfrm>
          <a:prstGeom prst="rect">
            <a:avLst/>
          </a:prstGeom>
          <a:noFill/>
        </p:spPr>
        <p:txBody>
          <a:bodyPr wrap="none" rtlCol="0">
            <a:spAutoFit/>
          </a:bodyPr>
          <a:lstStyle/>
          <a:p>
            <a:r>
              <a:rPr lang="fr-FR" sz="2400" b="1" dirty="0">
                <a:solidFill>
                  <a:schemeClr val="accent1"/>
                </a:solidFill>
                <a:latin typeface="Century Gothic" panose="020B0502020202020204" pitchFamily="34" charset="0"/>
              </a:rPr>
              <a:t>ATELIER FINANCES – mardi 15 novembre 2022</a:t>
            </a:r>
          </a:p>
          <a:p>
            <a:r>
              <a:rPr lang="fr-FR" sz="2400" dirty="0">
                <a:solidFill>
                  <a:srgbClr val="7030A0"/>
                </a:solidFill>
                <a:latin typeface="Century Gothic" panose="020B0502020202020204" pitchFamily="34" charset="0"/>
              </a:rPr>
              <a:t>Périmètre des dépenses éligibles au FCTVA</a:t>
            </a:r>
          </a:p>
        </p:txBody>
      </p:sp>
      <p:sp>
        <p:nvSpPr>
          <p:cNvPr id="2" name="ZoneTexte 1">
            <a:extLst>
              <a:ext uri="{FF2B5EF4-FFF2-40B4-BE49-F238E27FC236}">
                <a16:creationId xmlns:a16="http://schemas.microsoft.com/office/drawing/2014/main" id="{D140F2D9-5E5F-955E-E1C5-F4E35469C7A4}"/>
              </a:ext>
            </a:extLst>
          </p:cNvPr>
          <p:cNvSpPr txBox="1"/>
          <p:nvPr/>
        </p:nvSpPr>
        <p:spPr>
          <a:xfrm>
            <a:off x="348344" y="1267098"/>
            <a:ext cx="11521440" cy="5047536"/>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rgbClr val="7030A0"/>
                </a:solidFill>
                <a:latin typeface="Century Gothic" panose="020B0502020202020204" pitchFamily="34" charset="0"/>
              </a:rPr>
              <a:t>Rappel de la réforme de l’automatisation du FCTVA</a:t>
            </a:r>
          </a:p>
          <a:p>
            <a:r>
              <a:rPr lang="fr-FR" dirty="0">
                <a:solidFill>
                  <a:srgbClr val="7030A0"/>
                </a:solidFill>
                <a:latin typeface="Century Gothic" panose="020B0502020202020204" pitchFamily="34" charset="0"/>
              </a:rPr>
              <a:t>Avec l’automatisation du FCTVA, les dépenses en investissement et quelques dépenses en fonctionnement n’ont plus à être déclarées par les collectivités dans le cadre d’une déclaration pour bénéficier du FCTVA (dotation d’investissement versée par l’Etat aux collectivités pour remboursement forfaitaire de la TVA acquittée sur les dépenses éligibles). L’Etat se base directement sur le recensement des comptes éligibles de dépenses au compte de gestion de la collectivité</a:t>
            </a:r>
          </a:p>
          <a:p>
            <a:endParaRPr lang="fr-FR" sz="800" b="1" dirty="0">
              <a:solidFill>
                <a:srgbClr val="7030A0"/>
              </a:solidFill>
              <a:latin typeface="Century Gothic" panose="020B0502020202020204" pitchFamily="34" charset="0"/>
            </a:endParaRPr>
          </a:p>
          <a:p>
            <a:pPr marL="285750" indent="-285750">
              <a:buFont typeface="Arial" panose="020B0604020202020204" pitchFamily="34" charset="0"/>
              <a:buChar char="•"/>
            </a:pPr>
            <a:r>
              <a:rPr lang="fr-FR" b="1" dirty="0">
                <a:solidFill>
                  <a:srgbClr val="7030A0"/>
                </a:solidFill>
                <a:latin typeface="Century Gothic" panose="020B0502020202020204" pitchFamily="34" charset="0"/>
              </a:rPr>
              <a:t>Modification du périmètre d’éligibilité de certaines dépenses</a:t>
            </a:r>
          </a:p>
          <a:p>
            <a:r>
              <a:rPr lang="fr-FR" dirty="0">
                <a:solidFill>
                  <a:srgbClr val="7030A0"/>
                </a:solidFill>
                <a:latin typeface="Century Gothic" panose="020B0502020202020204" pitchFamily="34" charset="0"/>
              </a:rPr>
              <a:t>Fin 2021, l’Etat a procédé unilatéralement à une modification des imputations comprises dans le périmètre d’éligibilité des dépenses retenues au titre du FCTVA (art. 211, 212 et 2312 et 2314)</a:t>
            </a:r>
          </a:p>
          <a:p>
            <a:endParaRPr lang="fr-FR" sz="800" b="1" dirty="0">
              <a:solidFill>
                <a:srgbClr val="7030A0"/>
              </a:solidFill>
              <a:latin typeface="Century Gothic" panose="020B0502020202020204" pitchFamily="34" charset="0"/>
            </a:endParaRPr>
          </a:p>
          <a:p>
            <a:pPr marL="285750" indent="-285750">
              <a:buFont typeface="Arial" panose="020B0604020202020204" pitchFamily="34" charset="0"/>
              <a:buChar char="•"/>
            </a:pPr>
            <a:r>
              <a:rPr lang="fr-FR" b="1" dirty="0">
                <a:solidFill>
                  <a:srgbClr val="7030A0"/>
                </a:solidFill>
                <a:latin typeface="Century Gothic" panose="020B0502020202020204" pitchFamily="34" charset="0"/>
              </a:rPr>
              <a:t>Réintégration des dépenses et recensement</a:t>
            </a:r>
          </a:p>
          <a:p>
            <a:r>
              <a:rPr lang="fr-FR" dirty="0">
                <a:solidFill>
                  <a:srgbClr val="7030A0"/>
                </a:solidFill>
                <a:latin typeface="Century Gothic" panose="020B0502020202020204" pitchFamily="34" charset="0"/>
              </a:rPr>
              <a:t>Suite au décret, bon nombre d’associations d’élus dont l’ANEB ont saisi les Ministres en charge afin de leur faire remonter les difficultés engendrées par la réduction du périmètre des dépenses éligibles. </a:t>
            </a:r>
          </a:p>
          <a:p>
            <a:r>
              <a:rPr lang="fr-FR" dirty="0">
                <a:solidFill>
                  <a:srgbClr val="7030A0"/>
                </a:solidFill>
                <a:latin typeface="Century Gothic" panose="020B0502020202020204" pitchFamily="34" charset="0"/>
              </a:rPr>
              <a:t>A ce jour, les discussions sont encore en cours entre les associations représentatives et les services de l’Etat qui tentent de déterminer l’enjeu financier du maintien ou du retour à la situation précédente</a:t>
            </a:r>
          </a:p>
          <a:p>
            <a:endParaRPr lang="fr-FR" dirty="0">
              <a:solidFill>
                <a:srgbClr val="7030A0"/>
              </a:solidFill>
              <a:latin typeface="Century Gothic" panose="020B0502020202020204" pitchFamily="34" charset="0"/>
            </a:endParaRPr>
          </a:p>
          <a:p>
            <a:r>
              <a:rPr lang="fr-FR" dirty="0">
                <a:solidFill>
                  <a:srgbClr val="7030A0"/>
                </a:solidFill>
                <a:latin typeface="Century Gothic" panose="020B0502020202020204" pitchFamily="34" charset="0"/>
              </a:rPr>
              <a:t>	</a:t>
            </a:r>
            <a:r>
              <a:rPr lang="fr-FR" b="1" dirty="0">
                <a:solidFill>
                  <a:srgbClr val="7030A0"/>
                </a:solidFill>
                <a:latin typeface="Century Gothic" panose="020B0502020202020204" pitchFamily="34" charset="0"/>
              </a:rPr>
              <a:t>Proposition de procéder à un recensement des sommes en cause en investissement dans les 	budgets des EPTB/EPAGE</a:t>
            </a:r>
          </a:p>
        </p:txBody>
      </p:sp>
      <p:pic>
        <p:nvPicPr>
          <p:cNvPr id="3" name="Image 2">
            <a:extLst>
              <a:ext uri="{FF2B5EF4-FFF2-40B4-BE49-F238E27FC236}">
                <a16:creationId xmlns:a16="http://schemas.microsoft.com/office/drawing/2014/main" id="{A0842758-9E29-A3D2-7998-795A0C34941D}"/>
              </a:ext>
            </a:extLst>
          </p:cNvPr>
          <p:cNvPicPr>
            <a:picLocks noChangeAspect="1"/>
          </p:cNvPicPr>
          <p:nvPr/>
        </p:nvPicPr>
        <p:blipFill>
          <a:blip r:embed="rId3"/>
          <a:stretch>
            <a:fillRect/>
          </a:stretch>
        </p:blipFill>
        <p:spPr>
          <a:xfrm>
            <a:off x="10251004" y="6311067"/>
            <a:ext cx="1940996" cy="546933"/>
          </a:xfrm>
          <a:prstGeom prst="rect">
            <a:avLst/>
          </a:prstGeom>
        </p:spPr>
      </p:pic>
      <p:pic>
        <p:nvPicPr>
          <p:cNvPr id="6" name="Graphique 5" descr="Insecte sous une loupe contour">
            <a:extLst>
              <a:ext uri="{FF2B5EF4-FFF2-40B4-BE49-F238E27FC236}">
                <a16:creationId xmlns:a16="http://schemas.microsoft.com/office/drawing/2014/main" id="{5F7BC37B-860D-CA44-0C8C-EB1689DB45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8343" y="5634267"/>
            <a:ext cx="676800" cy="676800"/>
          </a:xfrm>
          <a:prstGeom prst="rect">
            <a:avLst/>
          </a:prstGeom>
        </p:spPr>
      </p:pic>
      <p:sp>
        <p:nvSpPr>
          <p:cNvPr id="4" name="ZoneTexte 3">
            <a:extLst>
              <a:ext uri="{FF2B5EF4-FFF2-40B4-BE49-F238E27FC236}">
                <a16:creationId xmlns:a16="http://schemas.microsoft.com/office/drawing/2014/main" id="{7E2497D9-45B5-C146-2C27-50F8F434C791}"/>
              </a:ext>
            </a:extLst>
          </p:cNvPr>
          <p:cNvSpPr txBox="1"/>
          <p:nvPr/>
        </p:nvSpPr>
        <p:spPr>
          <a:xfrm>
            <a:off x="7663543" y="668028"/>
            <a:ext cx="4206241" cy="830997"/>
          </a:xfrm>
          <a:prstGeom prst="rect">
            <a:avLst/>
          </a:prstGeom>
          <a:solidFill>
            <a:schemeClr val="accent6">
              <a:lumMod val="20000"/>
              <a:lumOff val="80000"/>
            </a:schemeClr>
          </a:solidFill>
        </p:spPr>
        <p:txBody>
          <a:bodyPr wrap="square" rtlCol="0">
            <a:spAutoFit/>
          </a:bodyPr>
          <a:lstStyle/>
          <a:p>
            <a:r>
              <a:rPr lang="fr-FR" sz="1200" b="1" dirty="0">
                <a:solidFill>
                  <a:srgbClr val="FF0000"/>
                </a:solidFill>
                <a:latin typeface="Century Gothic" panose="020B0502020202020204" pitchFamily="34" charset="0"/>
              </a:rPr>
              <a:t>ACTU 15/11/22 </a:t>
            </a:r>
            <a:r>
              <a:rPr lang="fr-FR" sz="1200" b="1" dirty="0">
                <a:solidFill>
                  <a:srgbClr val="7030A0"/>
                </a:solidFill>
                <a:latin typeface="Century Gothic" panose="020B0502020202020204" pitchFamily="34" charset="0"/>
              </a:rPr>
              <a:t>: La Commission des finances du Sénat a adopté un amendement au PLF 2023 réintégrant les dépenses d’agencements et d’aménagements de terrains dans le FCTVA</a:t>
            </a:r>
          </a:p>
        </p:txBody>
      </p:sp>
      <p:pic>
        <p:nvPicPr>
          <p:cNvPr id="8" name="Graphique 7" descr="Banque contour">
            <a:extLst>
              <a:ext uri="{FF2B5EF4-FFF2-40B4-BE49-F238E27FC236}">
                <a16:creationId xmlns:a16="http://schemas.microsoft.com/office/drawing/2014/main" id="{81C231C6-E302-AE96-679E-2F5282C419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06343" y="854926"/>
            <a:ext cx="457200" cy="457200"/>
          </a:xfrm>
          <a:prstGeom prst="rect">
            <a:avLst/>
          </a:prstGeom>
        </p:spPr>
      </p:pic>
    </p:spTree>
    <p:extLst>
      <p:ext uri="{BB962C8B-B14F-4D97-AF65-F5344CB8AC3E}">
        <p14:creationId xmlns:p14="http://schemas.microsoft.com/office/powerpoint/2010/main" val="237187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E22047B-246D-D7CD-588D-7C52D67A13A6}"/>
              </a:ext>
            </a:extLst>
          </p:cNvPr>
          <p:cNvPicPr>
            <a:picLocks noChangeAspect="1"/>
          </p:cNvPicPr>
          <p:nvPr/>
        </p:nvPicPr>
        <p:blipFill>
          <a:blip r:embed="rId2"/>
          <a:stretch>
            <a:fillRect/>
          </a:stretch>
        </p:blipFill>
        <p:spPr>
          <a:xfrm>
            <a:off x="0" y="6439060"/>
            <a:ext cx="12192000" cy="425472"/>
          </a:xfrm>
          <a:prstGeom prst="rect">
            <a:avLst/>
          </a:prstGeom>
        </p:spPr>
      </p:pic>
      <p:sp>
        <p:nvSpPr>
          <p:cNvPr id="14" name="ZoneTexte 13">
            <a:extLst>
              <a:ext uri="{FF2B5EF4-FFF2-40B4-BE49-F238E27FC236}">
                <a16:creationId xmlns:a16="http://schemas.microsoft.com/office/drawing/2014/main" id="{621CD41D-6888-530A-8BE6-D364F6A62B63}"/>
              </a:ext>
            </a:extLst>
          </p:cNvPr>
          <p:cNvSpPr txBox="1"/>
          <p:nvPr/>
        </p:nvSpPr>
        <p:spPr>
          <a:xfrm>
            <a:off x="348343" y="296092"/>
            <a:ext cx="10293202" cy="830997"/>
          </a:xfrm>
          <a:prstGeom prst="rect">
            <a:avLst/>
          </a:prstGeom>
          <a:noFill/>
        </p:spPr>
        <p:txBody>
          <a:bodyPr wrap="none" rtlCol="0">
            <a:spAutoFit/>
          </a:bodyPr>
          <a:lstStyle/>
          <a:p>
            <a:r>
              <a:rPr lang="fr-FR" sz="2400" b="1" dirty="0">
                <a:solidFill>
                  <a:schemeClr val="accent1"/>
                </a:solidFill>
                <a:latin typeface="Century Gothic" panose="020B0502020202020204" pitchFamily="34" charset="0"/>
              </a:rPr>
              <a:t>ATELIER FINANCES – mardi 15 novembre 2022</a:t>
            </a:r>
          </a:p>
          <a:p>
            <a:r>
              <a:rPr lang="fr-FR" sz="2400" dirty="0">
                <a:solidFill>
                  <a:srgbClr val="7030A0"/>
                </a:solidFill>
                <a:latin typeface="Century Gothic" panose="020B0502020202020204" pitchFamily="34" charset="0"/>
              </a:rPr>
              <a:t>Autofinancement minimum des opérations en maitrise d’ouvrage</a:t>
            </a:r>
          </a:p>
        </p:txBody>
      </p:sp>
      <p:sp>
        <p:nvSpPr>
          <p:cNvPr id="2" name="ZoneTexte 1">
            <a:extLst>
              <a:ext uri="{FF2B5EF4-FFF2-40B4-BE49-F238E27FC236}">
                <a16:creationId xmlns:a16="http://schemas.microsoft.com/office/drawing/2014/main" id="{D140F2D9-5E5F-955E-E1C5-F4E35469C7A4}"/>
              </a:ext>
            </a:extLst>
          </p:cNvPr>
          <p:cNvSpPr txBox="1"/>
          <p:nvPr/>
        </p:nvSpPr>
        <p:spPr>
          <a:xfrm>
            <a:off x="348344" y="1267098"/>
            <a:ext cx="11521440" cy="5109091"/>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rgbClr val="7030A0"/>
                </a:solidFill>
                <a:latin typeface="Century Gothic" panose="020B0502020202020204" pitchFamily="34" charset="0"/>
              </a:rPr>
              <a:t>Le principe d’un autofinancement minimum</a:t>
            </a:r>
          </a:p>
          <a:p>
            <a:r>
              <a:rPr lang="fr-FR" dirty="0">
                <a:solidFill>
                  <a:srgbClr val="7030A0"/>
                </a:solidFill>
                <a:latin typeface="Century Gothic" panose="020B0502020202020204" pitchFamily="34" charset="0"/>
              </a:rPr>
              <a:t>La loi du 16 décembre 2010 de réforme des collectivités a précisé les règles en matière de financement des collectivités et a édicté un principe général de financement minimum du maître d’ouvrage des dépenses d’investissement à hauteur de 20% du montant HT de l’opération (circulaire d’application NOR IOCB1203166C d’avril 2012). </a:t>
            </a:r>
          </a:p>
          <a:p>
            <a:r>
              <a:rPr lang="fr-FR" dirty="0">
                <a:solidFill>
                  <a:srgbClr val="7030A0"/>
                </a:solidFill>
                <a:latin typeface="Century Gothic" panose="020B0502020202020204" pitchFamily="34" charset="0"/>
              </a:rPr>
              <a:t>Cette participation minimale a pour but de rationaliser les interventions croisées entre collectivités génératrices de dépenses publique et de recentrer les collectivités sur leurs compétences prioritaires</a:t>
            </a:r>
          </a:p>
          <a:p>
            <a:endParaRPr lang="fr-FR" sz="800" dirty="0">
              <a:solidFill>
                <a:srgbClr val="7030A0"/>
              </a:solidFill>
              <a:latin typeface="Century Gothic" panose="020B0502020202020204" pitchFamily="34" charset="0"/>
            </a:endParaRPr>
          </a:p>
          <a:p>
            <a:pPr marL="285750" indent="-285750">
              <a:buFont typeface="Arial" panose="020B0604020202020204" pitchFamily="34" charset="0"/>
              <a:buChar char="•"/>
            </a:pPr>
            <a:r>
              <a:rPr lang="fr-FR" b="1" dirty="0">
                <a:solidFill>
                  <a:srgbClr val="7030A0"/>
                </a:solidFill>
                <a:latin typeface="Century Gothic" panose="020B0502020202020204" pitchFamily="34" charset="0"/>
              </a:rPr>
              <a:t>Le cas particulier des SM dits ouverts et des structures sans ressources propres</a:t>
            </a:r>
            <a:endParaRPr lang="fr-FR" sz="2400" b="1" dirty="0">
              <a:solidFill>
                <a:srgbClr val="7030A0"/>
              </a:solidFill>
              <a:latin typeface="Century Gothic" panose="020B0502020202020204" pitchFamily="34" charset="0"/>
            </a:endParaRPr>
          </a:p>
          <a:p>
            <a:r>
              <a:rPr lang="fr-FR" dirty="0">
                <a:solidFill>
                  <a:srgbClr val="7030A0"/>
                </a:solidFill>
                <a:latin typeface="Century Gothic" panose="020B0502020202020204" pitchFamily="34" charset="0"/>
              </a:rPr>
              <a:t>En lien avec les débats lors du projet de loi, les SM dits ouverts (art.L572162 CGCT) et les structures sans ressources propres sont exclus du respect du principe de participation minimale : les contributions des membres entre dans le calcul de la participation minimal par exemple</a:t>
            </a:r>
          </a:p>
          <a:p>
            <a:endParaRPr lang="fr-FR" sz="800" dirty="0">
              <a:solidFill>
                <a:srgbClr val="7030A0"/>
              </a:solidFill>
              <a:latin typeface="Century Gothic" panose="020B0502020202020204" pitchFamily="34" charset="0"/>
            </a:endParaRPr>
          </a:p>
          <a:p>
            <a:r>
              <a:rPr lang="fr-FR" sz="1400" dirty="0">
                <a:solidFill>
                  <a:srgbClr val="7030A0"/>
                </a:solidFill>
                <a:latin typeface="Century Gothic" panose="020B0502020202020204" pitchFamily="34" charset="0"/>
              </a:rPr>
              <a:t>Réponse faite au Député Gosselin en 2012 </a:t>
            </a:r>
            <a:r>
              <a:rPr lang="fr-FR" sz="1400" i="1" dirty="0">
                <a:solidFill>
                  <a:srgbClr val="7030A0"/>
                </a:solidFill>
                <a:latin typeface="Century Gothic" panose="020B0502020202020204" pitchFamily="34" charset="0"/>
              </a:rPr>
              <a:t>: « Cette disposition ne manque pas de soulever d’importants questionnements concernant le financement d’opérations d’investissement par certains maîtres d’ouvrages, notamment les syndicats mixtes ou les institutions interdépartementales, en particulier les syndicats mixtes de gestion et d’aménagement des parcs naturels régionaux et les établissements publics territoriaux de bassin, qui ne disposent d’aucune ressource propre mais dépendent exclusivement pour leur fonctionnement et leurs investissements des contributions de leurs membres et des subventions dont ils peuvent bénéficier. </a:t>
            </a:r>
            <a:r>
              <a:rPr lang="fr-FR" sz="1400" i="1">
                <a:solidFill>
                  <a:srgbClr val="7030A0"/>
                </a:solidFill>
                <a:latin typeface="Century Gothic" panose="020B0502020202020204" pitchFamily="34" charset="0"/>
              </a:rPr>
              <a:t>[…] </a:t>
            </a:r>
          </a:p>
          <a:p>
            <a:r>
              <a:rPr lang="fr-FR" sz="1400" i="1">
                <a:solidFill>
                  <a:srgbClr val="7030A0"/>
                </a:solidFill>
                <a:latin typeface="Century Gothic" panose="020B0502020202020204" pitchFamily="34" charset="0"/>
              </a:rPr>
              <a:t>Il </a:t>
            </a:r>
            <a:r>
              <a:rPr lang="fr-FR" sz="1400" i="1" dirty="0">
                <a:solidFill>
                  <a:srgbClr val="7030A0"/>
                </a:solidFill>
                <a:latin typeface="Century Gothic" panose="020B0502020202020204" pitchFamily="34" charset="0"/>
              </a:rPr>
              <a:t>est certain que les concours financiers des membres du syndicat au budget de celui-ci devraient nécessairement être pris en compte dans le calcul de la participation minimale du syndicat mixte au financement des opérations d’investissement relevant de son domaine de compétence et dont il est maître d’ouvrage. »</a:t>
            </a:r>
          </a:p>
        </p:txBody>
      </p:sp>
      <p:pic>
        <p:nvPicPr>
          <p:cNvPr id="3" name="Image 2">
            <a:extLst>
              <a:ext uri="{FF2B5EF4-FFF2-40B4-BE49-F238E27FC236}">
                <a16:creationId xmlns:a16="http://schemas.microsoft.com/office/drawing/2014/main" id="{A0842758-9E29-A3D2-7998-795A0C34941D}"/>
              </a:ext>
            </a:extLst>
          </p:cNvPr>
          <p:cNvPicPr>
            <a:picLocks noChangeAspect="1"/>
          </p:cNvPicPr>
          <p:nvPr/>
        </p:nvPicPr>
        <p:blipFill>
          <a:blip r:embed="rId3"/>
          <a:stretch>
            <a:fillRect/>
          </a:stretch>
        </p:blipFill>
        <p:spPr>
          <a:xfrm>
            <a:off x="10251004" y="6311067"/>
            <a:ext cx="1940996" cy="546933"/>
          </a:xfrm>
          <a:prstGeom prst="rect">
            <a:avLst/>
          </a:prstGeom>
        </p:spPr>
      </p:pic>
    </p:spTree>
    <p:extLst>
      <p:ext uri="{BB962C8B-B14F-4D97-AF65-F5344CB8AC3E}">
        <p14:creationId xmlns:p14="http://schemas.microsoft.com/office/powerpoint/2010/main" val="4062853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2457B7D-90EF-A58B-4353-B92070325364}"/>
              </a:ext>
            </a:extLst>
          </p:cNvPr>
          <p:cNvPicPr>
            <a:picLocks noChangeAspect="1"/>
          </p:cNvPicPr>
          <p:nvPr/>
        </p:nvPicPr>
        <p:blipFill>
          <a:blip r:embed="rId2"/>
          <a:stretch>
            <a:fillRect/>
          </a:stretch>
        </p:blipFill>
        <p:spPr>
          <a:xfrm>
            <a:off x="0" y="6439060"/>
            <a:ext cx="12192000" cy="425472"/>
          </a:xfrm>
          <a:prstGeom prst="rect">
            <a:avLst/>
          </a:prstGeom>
        </p:spPr>
      </p:pic>
      <p:sp>
        <p:nvSpPr>
          <p:cNvPr id="14" name="ZoneTexte 13">
            <a:extLst>
              <a:ext uri="{FF2B5EF4-FFF2-40B4-BE49-F238E27FC236}">
                <a16:creationId xmlns:a16="http://schemas.microsoft.com/office/drawing/2014/main" id="{621CD41D-6888-530A-8BE6-D364F6A62B63}"/>
              </a:ext>
            </a:extLst>
          </p:cNvPr>
          <p:cNvSpPr txBox="1"/>
          <p:nvPr/>
        </p:nvSpPr>
        <p:spPr>
          <a:xfrm>
            <a:off x="348343" y="296092"/>
            <a:ext cx="7898316" cy="830997"/>
          </a:xfrm>
          <a:prstGeom prst="rect">
            <a:avLst/>
          </a:prstGeom>
          <a:noFill/>
        </p:spPr>
        <p:txBody>
          <a:bodyPr wrap="none" rtlCol="0">
            <a:spAutoFit/>
          </a:bodyPr>
          <a:lstStyle/>
          <a:p>
            <a:r>
              <a:rPr lang="fr-FR" sz="2400" b="1">
                <a:solidFill>
                  <a:schemeClr val="accent1"/>
                </a:solidFill>
                <a:latin typeface="Century Gothic" panose="020B0502020202020204" pitchFamily="34" charset="0"/>
              </a:rPr>
              <a:t>ATELIER FINANCES – mardi 15 novembre 2022</a:t>
            </a:r>
          </a:p>
          <a:p>
            <a:r>
              <a:rPr lang="fr-FR" sz="2400">
                <a:solidFill>
                  <a:srgbClr val="7030A0"/>
                </a:solidFill>
                <a:latin typeface="Century Gothic" panose="020B0502020202020204" pitchFamily="34" charset="0"/>
              </a:rPr>
              <a:t>Préparation de l’AG de l’ANEB : Eléments financiers </a:t>
            </a:r>
            <a:endParaRPr lang="fr-FR" sz="2400" dirty="0">
              <a:solidFill>
                <a:srgbClr val="7030A0"/>
              </a:solidFill>
              <a:latin typeface="Century Gothic" panose="020B0502020202020204" pitchFamily="34" charset="0"/>
            </a:endParaRPr>
          </a:p>
        </p:txBody>
      </p:sp>
      <p:sp>
        <p:nvSpPr>
          <p:cNvPr id="2" name="ZoneTexte 1">
            <a:extLst>
              <a:ext uri="{FF2B5EF4-FFF2-40B4-BE49-F238E27FC236}">
                <a16:creationId xmlns:a16="http://schemas.microsoft.com/office/drawing/2014/main" id="{D140F2D9-5E5F-955E-E1C5-F4E35469C7A4}"/>
              </a:ext>
            </a:extLst>
          </p:cNvPr>
          <p:cNvSpPr txBox="1"/>
          <p:nvPr/>
        </p:nvSpPr>
        <p:spPr>
          <a:xfrm>
            <a:off x="348344" y="1267098"/>
            <a:ext cx="11521440" cy="5324535"/>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rgbClr val="7030A0"/>
                </a:solidFill>
                <a:latin typeface="Century Gothic" panose="020B0502020202020204" pitchFamily="34" charset="0"/>
              </a:rPr>
              <a:t>Rappel par l’ANEB des principaux éléments du diagnostic</a:t>
            </a:r>
          </a:p>
          <a:p>
            <a:r>
              <a:rPr lang="fr-FR" dirty="0">
                <a:solidFill>
                  <a:srgbClr val="7030A0"/>
                </a:solidFill>
                <a:latin typeface="Century Gothic" panose="020B0502020202020204" pitchFamily="34" charset="0"/>
              </a:rPr>
              <a:t>Extraction des éléments principaux en annexe</a:t>
            </a:r>
          </a:p>
          <a:p>
            <a:endParaRPr lang="fr-FR" sz="800" b="1" dirty="0">
              <a:solidFill>
                <a:srgbClr val="7030A0"/>
              </a:solidFill>
              <a:latin typeface="Century Gothic" panose="020B0502020202020204" pitchFamily="34" charset="0"/>
            </a:endParaRPr>
          </a:p>
          <a:p>
            <a:pPr marL="285750" indent="-285750">
              <a:buFont typeface="Arial" panose="020B0604020202020204" pitchFamily="34" charset="0"/>
              <a:buChar char="•"/>
            </a:pPr>
            <a:r>
              <a:rPr lang="fr-FR" b="1" dirty="0">
                <a:solidFill>
                  <a:srgbClr val="7030A0"/>
                </a:solidFill>
                <a:latin typeface="Century Gothic" panose="020B0502020202020204" pitchFamily="34" charset="0"/>
              </a:rPr>
              <a:t>Taxe GEMAPI : derniers chiffres</a:t>
            </a:r>
          </a:p>
          <a:p>
            <a:r>
              <a:rPr lang="fr-FR" dirty="0">
                <a:solidFill>
                  <a:srgbClr val="7030A0"/>
                </a:solidFill>
                <a:latin typeface="Century Gothic" panose="020B0502020202020204" pitchFamily="34" charset="0"/>
              </a:rPr>
              <a:t>En 2021, la taxe GEMAPI poursuit sa progression avec un produit de plus de 270 M€ en hausse de +35% par rapport à 2020 (cf. chiffres en annexe). Cette progression est portée par 66 nouveaux EPCI ayant institué la GEMAPI : ainsi plus de la moitié des EPCI ont activé la taxe GEMAPI pour un montant moyen par habitant de 7,42 € avec cependant des disparités territoriales de montants très significatifs dans la mesure où la taxe n’est pas la seule ressources des Collectivités dans le financement de la compétence</a:t>
            </a:r>
          </a:p>
          <a:p>
            <a:endParaRPr lang="fr-FR" sz="800" b="1" dirty="0">
              <a:solidFill>
                <a:srgbClr val="7030A0"/>
              </a:solidFill>
              <a:latin typeface="Century Gothic" panose="020B0502020202020204" pitchFamily="34" charset="0"/>
            </a:endParaRPr>
          </a:p>
          <a:p>
            <a:pPr marL="285750" indent="-285750">
              <a:buFont typeface="Arial" panose="020B0604020202020204" pitchFamily="34" charset="0"/>
              <a:buChar char="•"/>
            </a:pPr>
            <a:r>
              <a:rPr lang="fr-FR" b="1" dirty="0">
                <a:solidFill>
                  <a:srgbClr val="7030A0"/>
                </a:solidFill>
                <a:latin typeface="Century Gothic" panose="020B0502020202020204" pitchFamily="34" charset="0"/>
              </a:rPr>
              <a:t>Quelles perspectives pour une nouvelle fiscalité locale ?</a:t>
            </a:r>
          </a:p>
          <a:p>
            <a:r>
              <a:rPr lang="fr-FR" dirty="0">
                <a:solidFill>
                  <a:srgbClr val="7030A0"/>
                </a:solidFill>
                <a:latin typeface="Century Gothic" panose="020B0502020202020204" pitchFamily="34" charset="0"/>
              </a:rPr>
              <a:t>Dans son rapport sur « Le financement des collectivités territoriales ; des scénarios d’évolution » d’octobre 2022, la Cour des Comptes propose un scénario pour refonder une nouvelle fiscalité locale après avoir fait le constat que le système actuel est à bout de souffle et complexe. Le scénario proposé est adapté entre les différents niveaux de collectivités entre ressources propre, partage de fiscalité nationale et dotations sur objectifs</a:t>
            </a:r>
          </a:p>
          <a:p>
            <a:endParaRPr lang="fr-FR" sz="800" dirty="0">
              <a:solidFill>
                <a:srgbClr val="7030A0"/>
              </a:solidFill>
              <a:latin typeface="Century Gothic" panose="020B0502020202020204" pitchFamily="34" charset="0"/>
            </a:endParaRPr>
          </a:p>
          <a:p>
            <a:r>
              <a:rPr lang="fr-FR" b="1" dirty="0">
                <a:solidFill>
                  <a:srgbClr val="7030A0"/>
                </a:solidFill>
                <a:latin typeface="Century Gothic" panose="020B0502020202020204" pitchFamily="34" charset="0"/>
              </a:rPr>
              <a:t>	La réflexion est en cours (cf. étude ADGCF, Demain quelle fiscalité et quelles ressources pour 	les territoires ?, octobre 2022) et il faut poursuivre les travaux et propositions initiées</a:t>
            </a:r>
          </a:p>
        </p:txBody>
      </p:sp>
      <p:pic>
        <p:nvPicPr>
          <p:cNvPr id="3" name="Image 2">
            <a:extLst>
              <a:ext uri="{FF2B5EF4-FFF2-40B4-BE49-F238E27FC236}">
                <a16:creationId xmlns:a16="http://schemas.microsoft.com/office/drawing/2014/main" id="{A0842758-9E29-A3D2-7998-795A0C34941D}"/>
              </a:ext>
            </a:extLst>
          </p:cNvPr>
          <p:cNvPicPr>
            <a:picLocks noChangeAspect="1"/>
          </p:cNvPicPr>
          <p:nvPr/>
        </p:nvPicPr>
        <p:blipFill>
          <a:blip r:embed="rId3"/>
          <a:stretch>
            <a:fillRect/>
          </a:stretch>
        </p:blipFill>
        <p:spPr>
          <a:xfrm>
            <a:off x="10251004" y="6311067"/>
            <a:ext cx="1940996" cy="546933"/>
          </a:xfrm>
          <a:prstGeom prst="rect">
            <a:avLst/>
          </a:prstGeom>
        </p:spPr>
      </p:pic>
      <p:pic>
        <p:nvPicPr>
          <p:cNvPr id="6" name="Graphique 5" descr="Réunion contour">
            <a:extLst>
              <a:ext uri="{FF2B5EF4-FFF2-40B4-BE49-F238E27FC236}">
                <a16:creationId xmlns:a16="http://schemas.microsoft.com/office/drawing/2014/main" id="{94753083-9DEE-663C-BB66-DB4A58642F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8343" y="5709617"/>
            <a:ext cx="676800" cy="676800"/>
          </a:xfrm>
          <a:prstGeom prst="rect">
            <a:avLst/>
          </a:prstGeom>
        </p:spPr>
      </p:pic>
      <p:pic>
        <p:nvPicPr>
          <p:cNvPr id="5" name="Image 4">
            <a:extLst>
              <a:ext uri="{FF2B5EF4-FFF2-40B4-BE49-F238E27FC236}">
                <a16:creationId xmlns:a16="http://schemas.microsoft.com/office/drawing/2014/main" id="{0A2FAA64-8A37-9B87-9F19-011A835737E8}"/>
              </a:ext>
            </a:extLst>
          </p:cNvPr>
          <p:cNvPicPr>
            <a:picLocks noChangeAspect="1"/>
          </p:cNvPicPr>
          <p:nvPr/>
        </p:nvPicPr>
        <p:blipFill>
          <a:blip r:embed="rId6"/>
          <a:stretch>
            <a:fillRect/>
          </a:stretch>
        </p:blipFill>
        <p:spPr>
          <a:xfrm>
            <a:off x="8885648" y="296823"/>
            <a:ext cx="2984136" cy="1768057"/>
          </a:xfrm>
          <a:prstGeom prst="rect">
            <a:avLst/>
          </a:prstGeom>
        </p:spPr>
      </p:pic>
    </p:spTree>
    <p:extLst>
      <p:ext uri="{BB962C8B-B14F-4D97-AF65-F5344CB8AC3E}">
        <p14:creationId xmlns:p14="http://schemas.microsoft.com/office/powerpoint/2010/main" val="1713148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3F0B312-5431-76CA-2BE3-B99DE4BD3EC8}"/>
              </a:ext>
            </a:extLst>
          </p:cNvPr>
          <p:cNvPicPr>
            <a:picLocks noChangeAspect="1"/>
          </p:cNvPicPr>
          <p:nvPr/>
        </p:nvPicPr>
        <p:blipFill>
          <a:blip r:embed="rId2"/>
          <a:stretch>
            <a:fillRect/>
          </a:stretch>
        </p:blipFill>
        <p:spPr>
          <a:xfrm>
            <a:off x="0" y="6439060"/>
            <a:ext cx="12192000" cy="425472"/>
          </a:xfrm>
          <a:prstGeom prst="rect">
            <a:avLst/>
          </a:prstGeom>
        </p:spPr>
      </p:pic>
      <p:sp>
        <p:nvSpPr>
          <p:cNvPr id="14" name="ZoneTexte 13">
            <a:extLst>
              <a:ext uri="{FF2B5EF4-FFF2-40B4-BE49-F238E27FC236}">
                <a16:creationId xmlns:a16="http://schemas.microsoft.com/office/drawing/2014/main" id="{621CD41D-6888-530A-8BE6-D364F6A62B63}"/>
              </a:ext>
            </a:extLst>
          </p:cNvPr>
          <p:cNvSpPr txBox="1"/>
          <p:nvPr/>
        </p:nvSpPr>
        <p:spPr>
          <a:xfrm>
            <a:off x="348343" y="296092"/>
            <a:ext cx="6947736" cy="830997"/>
          </a:xfrm>
          <a:prstGeom prst="rect">
            <a:avLst/>
          </a:prstGeom>
          <a:noFill/>
        </p:spPr>
        <p:txBody>
          <a:bodyPr wrap="none" rtlCol="0">
            <a:spAutoFit/>
          </a:bodyPr>
          <a:lstStyle/>
          <a:p>
            <a:r>
              <a:rPr lang="fr-FR" sz="2400" b="1" dirty="0">
                <a:solidFill>
                  <a:schemeClr val="accent1"/>
                </a:solidFill>
                <a:latin typeface="Century Gothic" panose="020B0502020202020204" pitchFamily="34" charset="0"/>
              </a:rPr>
              <a:t>ATELIER FINANCES – mardi 15 novembre 2022</a:t>
            </a:r>
          </a:p>
          <a:p>
            <a:r>
              <a:rPr lang="fr-FR" sz="2400" dirty="0">
                <a:solidFill>
                  <a:srgbClr val="7030A0"/>
                </a:solidFill>
                <a:latin typeface="Century Gothic" panose="020B0502020202020204" pitchFamily="34" charset="0"/>
              </a:rPr>
              <a:t>Actualités : PLF 2023 et PLPFP 2023-2027</a:t>
            </a:r>
          </a:p>
        </p:txBody>
      </p:sp>
      <p:sp>
        <p:nvSpPr>
          <p:cNvPr id="2" name="ZoneTexte 1">
            <a:extLst>
              <a:ext uri="{FF2B5EF4-FFF2-40B4-BE49-F238E27FC236}">
                <a16:creationId xmlns:a16="http://schemas.microsoft.com/office/drawing/2014/main" id="{D140F2D9-5E5F-955E-E1C5-F4E35469C7A4}"/>
              </a:ext>
            </a:extLst>
          </p:cNvPr>
          <p:cNvSpPr txBox="1"/>
          <p:nvPr/>
        </p:nvSpPr>
        <p:spPr>
          <a:xfrm>
            <a:off x="348344" y="1267098"/>
            <a:ext cx="11521440" cy="5078313"/>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rgbClr val="7030A0"/>
                </a:solidFill>
                <a:latin typeface="Century Gothic" panose="020B0502020202020204" pitchFamily="34" charset="0"/>
              </a:rPr>
              <a:t>Pacte de confiance : Cahors II, le retour de la « contractualisation »</a:t>
            </a:r>
          </a:p>
          <a:p>
            <a:r>
              <a:rPr lang="fr-FR" dirty="0">
                <a:solidFill>
                  <a:srgbClr val="7030A0"/>
                </a:solidFill>
                <a:latin typeface="Century Gothic" panose="020B0502020202020204" pitchFamily="34" charset="0"/>
              </a:rPr>
              <a:t>Dans le cadre de ses engagements européens (maitrise du déficit public et soutenabilité de la dette publique), l’Etat français acte sa trajectoire financière par la loi de programmation des finances publiques pour la période 2023-2027 et associe les collectivités territoriales</a:t>
            </a:r>
          </a:p>
          <a:p>
            <a:r>
              <a:rPr lang="fr-FR" dirty="0">
                <a:solidFill>
                  <a:srgbClr val="7030A0"/>
                </a:solidFill>
                <a:latin typeface="Century Gothic" panose="020B0502020202020204" pitchFamily="34" charset="0"/>
              </a:rPr>
              <a:t>Faisant suite au mécanisme de contractualisation pour la 1</a:t>
            </a:r>
            <a:r>
              <a:rPr lang="fr-FR" baseline="30000" dirty="0">
                <a:solidFill>
                  <a:srgbClr val="7030A0"/>
                </a:solidFill>
                <a:latin typeface="Century Gothic" panose="020B0502020202020204" pitchFamily="34" charset="0"/>
              </a:rPr>
              <a:t>ère</a:t>
            </a:r>
            <a:r>
              <a:rPr lang="fr-FR" dirty="0">
                <a:solidFill>
                  <a:srgbClr val="7030A0"/>
                </a:solidFill>
                <a:latin typeface="Century Gothic" panose="020B0502020202020204" pitchFamily="34" charset="0"/>
              </a:rPr>
              <a:t> fois mise en œuvre dans la LPFP 2018-2022, dit contrat de Cahors, et suspendu en 2020 pour raison de crise sanitaire, l’Etat introduit à nouveau ce dispositif et entend associer les collectivités territoriales à l’effort de maitrise des comptes publics</a:t>
            </a:r>
          </a:p>
          <a:p>
            <a:endParaRPr lang="fr-FR" b="1" dirty="0">
              <a:solidFill>
                <a:srgbClr val="7030A0"/>
              </a:solidFill>
              <a:latin typeface="Century Gothic" panose="020B0502020202020204" pitchFamily="34" charset="0"/>
            </a:endParaRPr>
          </a:p>
          <a:p>
            <a:pPr marL="285750" indent="-285750">
              <a:buFont typeface="Arial" panose="020B0604020202020204" pitchFamily="34" charset="0"/>
              <a:buChar char="•"/>
            </a:pPr>
            <a:r>
              <a:rPr lang="fr-FR" b="1" dirty="0">
                <a:solidFill>
                  <a:srgbClr val="7030A0"/>
                </a:solidFill>
                <a:latin typeface="Century Gothic" panose="020B0502020202020204" pitchFamily="34" charset="0"/>
              </a:rPr>
              <a:t>Eléments de contexte : révision des valeurs locatives, suppression de la CVAE</a:t>
            </a:r>
          </a:p>
          <a:p>
            <a:r>
              <a:rPr lang="fr-FR" dirty="0">
                <a:solidFill>
                  <a:srgbClr val="7030A0"/>
                </a:solidFill>
                <a:latin typeface="Century Gothic" panose="020B0502020202020204" pitchFamily="34" charset="0"/>
              </a:rPr>
              <a:t>La loi de finances pour 2023 devrait acter une révision forfaitaire des valeurs locatives de l’ordre de +7% (IPCH de nov. à nov.) ce qui impacte directement les comptes des collectivités percevant encore une fiscalité locale (TF, THRS, TEOM, CFE pour l’essentiel)</a:t>
            </a:r>
          </a:p>
          <a:p>
            <a:r>
              <a:rPr lang="fr-FR" dirty="0">
                <a:solidFill>
                  <a:srgbClr val="7030A0"/>
                </a:solidFill>
                <a:latin typeface="Century Gothic" panose="020B0502020202020204" pitchFamily="34" charset="0"/>
              </a:rPr>
              <a:t>Suite à l’annonce de sa suppression, la disparition de la CVAE d’ici 2025 devrait être actée, ce qui impacte directement les finances des intercommunalités (GPF)</a:t>
            </a:r>
          </a:p>
          <a:p>
            <a:endParaRPr lang="fr-FR" dirty="0">
              <a:solidFill>
                <a:srgbClr val="7030A0"/>
              </a:solidFill>
              <a:latin typeface="Century Gothic" panose="020B0502020202020204" pitchFamily="34" charset="0"/>
            </a:endParaRPr>
          </a:p>
          <a:p>
            <a:r>
              <a:rPr lang="fr-FR" dirty="0">
                <a:solidFill>
                  <a:srgbClr val="7030A0"/>
                </a:solidFill>
                <a:latin typeface="Century Gothic" panose="020B0502020202020204" pitchFamily="34" charset="0"/>
              </a:rPr>
              <a:t>	</a:t>
            </a:r>
            <a:r>
              <a:rPr lang="fr-FR" b="1" dirty="0">
                <a:solidFill>
                  <a:srgbClr val="7030A0"/>
                </a:solidFill>
                <a:latin typeface="Century Gothic" panose="020B0502020202020204" pitchFamily="34" charset="0"/>
              </a:rPr>
              <a:t>Besoin pour les EPTB/EPAGE de pouvoir initier ou renforcer le dialogue de gestion avec leurs 	membres autour de vision pluriannuelle et d’engagements réciproques</a:t>
            </a:r>
          </a:p>
        </p:txBody>
      </p:sp>
      <p:pic>
        <p:nvPicPr>
          <p:cNvPr id="3" name="Image 2">
            <a:extLst>
              <a:ext uri="{FF2B5EF4-FFF2-40B4-BE49-F238E27FC236}">
                <a16:creationId xmlns:a16="http://schemas.microsoft.com/office/drawing/2014/main" id="{A0842758-9E29-A3D2-7998-795A0C34941D}"/>
              </a:ext>
            </a:extLst>
          </p:cNvPr>
          <p:cNvPicPr>
            <a:picLocks noChangeAspect="1"/>
          </p:cNvPicPr>
          <p:nvPr/>
        </p:nvPicPr>
        <p:blipFill>
          <a:blip r:embed="rId3"/>
          <a:stretch>
            <a:fillRect/>
          </a:stretch>
        </p:blipFill>
        <p:spPr>
          <a:xfrm>
            <a:off x="10251004" y="6311067"/>
            <a:ext cx="1940996" cy="546933"/>
          </a:xfrm>
          <a:prstGeom prst="rect">
            <a:avLst/>
          </a:prstGeom>
        </p:spPr>
      </p:pic>
      <p:pic>
        <p:nvPicPr>
          <p:cNvPr id="7" name="Graphique 6" descr="Poignée de main contour">
            <a:extLst>
              <a:ext uri="{FF2B5EF4-FFF2-40B4-BE49-F238E27FC236}">
                <a16:creationId xmlns:a16="http://schemas.microsoft.com/office/drawing/2014/main" id="{EE8B816F-3FE6-CB54-93A2-F828625D49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8343" y="5636153"/>
            <a:ext cx="674914" cy="674914"/>
          </a:xfrm>
          <a:prstGeom prst="rect">
            <a:avLst/>
          </a:prstGeom>
        </p:spPr>
      </p:pic>
    </p:spTree>
    <p:extLst>
      <p:ext uri="{BB962C8B-B14F-4D97-AF65-F5344CB8AC3E}">
        <p14:creationId xmlns:p14="http://schemas.microsoft.com/office/powerpoint/2010/main" val="1297196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056FB1E-B261-05A7-0D18-4BD14CC65BC9}"/>
              </a:ext>
            </a:extLst>
          </p:cNvPr>
          <p:cNvPicPr>
            <a:picLocks noChangeAspect="1"/>
          </p:cNvPicPr>
          <p:nvPr/>
        </p:nvPicPr>
        <p:blipFill>
          <a:blip r:embed="rId2"/>
          <a:stretch>
            <a:fillRect/>
          </a:stretch>
        </p:blipFill>
        <p:spPr>
          <a:xfrm>
            <a:off x="10251004" y="0"/>
            <a:ext cx="1940996" cy="6858000"/>
          </a:xfrm>
          <a:prstGeom prst="rect">
            <a:avLst/>
          </a:prstGeom>
        </p:spPr>
      </p:pic>
      <p:sp>
        <p:nvSpPr>
          <p:cNvPr id="14" name="ZoneTexte 13">
            <a:extLst>
              <a:ext uri="{FF2B5EF4-FFF2-40B4-BE49-F238E27FC236}">
                <a16:creationId xmlns:a16="http://schemas.microsoft.com/office/drawing/2014/main" id="{621CD41D-6888-530A-8BE6-D364F6A62B63}"/>
              </a:ext>
            </a:extLst>
          </p:cNvPr>
          <p:cNvSpPr txBox="1"/>
          <p:nvPr/>
        </p:nvSpPr>
        <p:spPr>
          <a:xfrm>
            <a:off x="348343" y="296092"/>
            <a:ext cx="6857968" cy="830997"/>
          </a:xfrm>
          <a:prstGeom prst="rect">
            <a:avLst/>
          </a:prstGeom>
          <a:noFill/>
        </p:spPr>
        <p:txBody>
          <a:bodyPr wrap="none" rtlCol="0">
            <a:spAutoFit/>
          </a:bodyPr>
          <a:lstStyle/>
          <a:p>
            <a:r>
              <a:rPr lang="fr-FR" sz="2400" b="1" dirty="0">
                <a:solidFill>
                  <a:schemeClr val="accent1"/>
                </a:solidFill>
                <a:latin typeface="Century Gothic" panose="020B0502020202020204" pitchFamily="34" charset="0"/>
              </a:rPr>
              <a:t>ATELIER FINANCES – mardi 15 novembre 2022</a:t>
            </a:r>
          </a:p>
          <a:p>
            <a:r>
              <a:rPr lang="fr-FR" sz="2400" b="1" dirty="0">
                <a:solidFill>
                  <a:srgbClr val="7030A0"/>
                </a:solidFill>
                <a:latin typeface="Century Gothic" panose="020B0502020202020204" pitchFamily="34" charset="0"/>
              </a:rPr>
              <a:t>ANNEXE</a:t>
            </a:r>
            <a:r>
              <a:rPr lang="fr-FR" sz="2400" dirty="0">
                <a:solidFill>
                  <a:srgbClr val="7030A0"/>
                </a:solidFill>
                <a:latin typeface="Century Gothic" panose="020B0502020202020204" pitchFamily="34" charset="0"/>
              </a:rPr>
              <a:t> – RECENSEMENT DEPENSES FCTVA</a:t>
            </a:r>
          </a:p>
        </p:txBody>
      </p:sp>
      <p:pic>
        <p:nvPicPr>
          <p:cNvPr id="3" name="Image 2">
            <a:extLst>
              <a:ext uri="{FF2B5EF4-FFF2-40B4-BE49-F238E27FC236}">
                <a16:creationId xmlns:a16="http://schemas.microsoft.com/office/drawing/2014/main" id="{A0842758-9E29-A3D2-7998-795A0C34941D}"/>
              </a:ext>
            </a:extLst>
          </p:cNvPr>
          <p:cNvPicPr>
            <a:picLocks noChangeAspect="1"/>
          </p:cNvPicPr>
          <p:nvPr/>
        </p:nvPicPr>
        <p:blipFill>
          <a:blip r:embed="rId3"/>
          <a:stretch>
            <a:fillRect/>
          </a:stretch>
        </p:blipFill>
        <p:spPr>
          <a:xfrm>
            <a:off x="10251004" y="6311067"/>
            <a:ext cx="1940996" cy="546933"/>
          </a:xfrm>
          <a:prstGeom prst="rect">
            <a:avLst/>
          </a:prstGeom>
        </p:spPr>
      </p:pic>
      <p:pic>
        <p:nvPicPr>
          <p:cNvPr id="2" name="Image 1">
            <a:extLst>
              <a:ext uri="{FF2B5EF4-FFF2-40B4-BE49-F238E27FC236}">
                <a16:creationId xmlns:a16="http://schemas.microsoft.com/office/drawing/2014/main" id="{E5EA3CA3-1D11-36BE-5750-833D1BB4A784}"/>
              </a:ext>
            </a:extLst>
          </p:cNvPr>
          <p:cNvPicPr>
            <a:picLocks noChangeAspect="1"/>
          </p:cNvPicPr>
          <p:nvPr/>
        </p:nvPicPr>
        <p:blipFill>
          <a:blip r:embed="rId4"/>
          <a:stretch>
            <a:fillRect/>
          </a:stretch>
        </p:blipFill>
        <p:spPr>
          <a:xfrm>
            <a:off x="348343" y="1127089"/>
            <a:ext cx="9675223" cy="5183977"/>
          </a:xfrm>
          <a:prstGeom prst="rect">
            <a:avLst/>
          </a:prstGeom>
        </p:spPr>
      </p:pic>
    </p:spTree>
    <p:extLst>
      <p:ext uri="{BB962C8B-B14F-4D97-AF65-F5344CB8AC3E}">
        <p14:creationId xmlns:p14="http://schemas.microsoft.com/office/powerpoint/2010/main" val="19841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056FB1E-B261-05A7-0D18-4BD14CC65BC9}"/>
              </a:ext>
            </a:extLst>
          </p:cNvPr>
          <p:cNvPicPr>
            <a:picLocks noChangeAspect="1"/>
          </p:cNvPicPr>
          <p:nvPr/>
        </p:nvPicPr>
        <p:blipFill>
          <a:blip r:embed="rId2"/>
          <a:stretch>
            <a:fillRect/>
          </a:stretch>
        </p:blipFill>
        <p:spPr>
          <a:xfrm>
            <a:off x="10251004" y="0"/>
            <a:ext cx="1940996" cy="6858000"/>
          </a:xfrm>
          <a:prstGeom prst="rect">
            <a:avLst/>
          </a:prstGeom>
        </p:spPr>
      </p:pic>
      <p:sp>
        <p:nvSpPr>
          <p:cNvPr id="14" name="ZoneTexte 13">
            <a:extLst>
              <a:ext uri="{FF2B5EF4-FFF2-40B4-BE49-F238E27FC236}">
                <a16:creationId xmlns:a16="http://schemas.microsoft.com/office/drawing/2014/main" id="{621CD41D-6888-530A-8BE6-D364F6A62B63}"/>
              </a:ext>
            </a:extLst>
          </p:cNvPr>
          <p:cNvSpPr txBox="1"/>
          <p:nvPr/>
        </p:nvSpPr>
        <p:spPr>
          <a:xfrm>
            <a:off x="348343" y="296092"/>
            <a:ext cx="7314823" cy="830997"/>
          </a:xfrm>
          <a:prstGeom prst="rect">
            <a:avLst/>
          </a:prstGeom>
          <a:noFill/>
        </p:spPr>
        <p:txBody>
          <a:bodyPr wrap="none" rtlCol="0">
            <a:spAutoFit/>
          </a:bodyPr>
          <a:lstStyle/>
          <a:p>
            <a:r>
              <a:rPr lang="fr-FR" sz="2400" b="1" dirty="0">
                <a:solidFill>
                  <a:schemeClr val="accent1"/>
                </a:solidFill>
                <a:latin typeface="Century Gothic" panose="020B0502020202020204" pitchFamily="34" charset="0"/>
              </a:rPr>
              <a:t>ATELIER FINANCES – mardi 15 novembre 2022</a:t>
            </a:r>
          </a:p>
          <a:p>
            <a:r>
              <a:rPr lang="fr-FR" sz="2400" b="1" dirty="0">
                <a:solidFill>
                  <a:srgbClr val="7030A0"/>
                </a:solidFill>
                <a:latin typeface="Century Gothic" panose="020B0502020202020204" pitchFamily="34" charset="0"/>
              </a:rPr>
              <a:t>ANNEXE</a:t>
            </a:r>
            <a:r>
              <a:rPr lang="fr-FR" sz="2400" dirty="0">
                <a:solidFill>
                  <a:srgbClr val="7030A0"/>
                </a:solidFill>
                <a:latin typeface="Century Gothic" panose="020B0502020202020204" pitchFamily="34" charset="0"/>
              </a:rPr>
              <a:t> – RAPPEL DIAGNOSTIC FINANCIER ANEB</a:t>
            </a:r>
          </a:p>
        </p:txBody>
      </p:sp>
      <p:pic>
        <p:nvPicPr>
          <p:cNvPr id="3" name="Image 2">
            <a:extLst>
              <a:ext uri="{FF2B5EF4-FFF2-40B4-BE49-F238E27FC236}">
                <a16:creationId xmlns:a16="http://schemas.microsoft.com/office/drawing/2014/main" id="{A0842758-9E29-A3D2-7998-795A0C34941D}"/>
              </a:ext>
            </a:extLst>
          </p:cNvPr>
          <p:cNvPicPr>
            <a:picLocks noChangeAspect="1"/>
          </p:cNvPicPr>
          <p:nvPr/>
        </p:nvPicPr>
        <p:blipFill>
          <a:blip r:embed="rId3"/>
          <a:stretch>
            <a:fillRect/>
          </a:stretch>
        </p:blipFill>
        <p:spPr>
          <a:xfrm>
            <a:off x="10251004" y="6311067"/>
            <a:ext cx="1940996" cy="546933"/>
          </a:xfrm>
          <a:prstGeom prst="rect">
            <a:avLst/>
          </a:prstGeom>
        </p:spPr>
      </p:pic>
    </p:spTree>
    <p:extLst>
      <p:ext uri="{BB962C8B-B14F-4D97-AF65-F5344CB8AC3E}">
        <p14:creationId xmlns:p14="http://schemas.microsoft.com/office/powerpoint/2010/main" val="2584028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09604E8-49A1-BE0E-D661-802098A33A35}"/>
              </a:ext>
            </a:extLst>
          </p:cNvPr>
          <p:cNvPicPr>
            <a:picLocks noChangeAspect="1"/>
          </p:cNvPicPr>
          <p:nvPr/>
        </p:nvPicPr>
        <p:blipFill>
          <a:blip r:embed="rId2"/>
          <a:stretch>
            <a:fillRect/>
          </a:stretch>
        </p:blipFill>
        <p:spPr>
          <a:xfrm>
            <a:off x="10251004" y="0"/>
            <a:ext cx="1940996" cy="6858000"/>
          </a:xfrm>
          <a:prstGeom prst="rect">
            <a:avLst/>
          </a:prstGeom>
        </p:spPr>
      </p:pic>
      <p:sp>
        <p:nvSpPr>
          <p:cNvPr id="14" name="ZoneTexte 13">
            <a:extLst>
              <a:ext uri="{FF2B5EF4-FFF2-40B4-BE49-F238E27FC236}">
                <a16:creationId xmlns:a16="http://schemas.microsoft.com/office/drawing/2014/main" id="{621CD41D-6888-530A-8BE6-D364F6A62B63}"/>
              </a:ext>
            </a:extLst>
          </p:cNvPr>
          <p:cNvSpPr txBox="1"/>
          <p:nvPr/>
        </p:nvSpPr>
        <p:spPr>
          <a:xfrm>
            <a:off x="348343" y="296092"/>
            <a:ext cx="6947736" cy="830997"/>
          </a:xfrm>
          <a:prstGeom prst="rect">
            <a:avLst/>
          </a:prstGeom>
          <a:noFill/>
        </p:spPr>
        <p:txBody>
          <a:bodyPr wrap="none" rtlCol="0">
            <a:spAutoFit/>
          </a:bodyPr>
          <a:lstStyle/>
          <a:p>
            <a:r>
              <a:rPr lang="fr-FR" sz="2400" b="1" dirty="0">
                <a:solidFill>
                  <a:schemeClr val="accent1"/>
                </a:solidFill>
                <a:latin typeface="Century Gothic" panose="020B0502020202020204" pitchFamily="34" charset="0"/>
              </a:rPr>
              <a:t>ATELIER FINANCES – mardi 15 novembre 2022</a:t>
            </a:r>
          </a:p>
          <a:p>
            <a:r>
              <a:rPr lang="fr-FR" sz="2400" b="1" dirty="0">
                <a:solidFill>
                  <a:srgbClr val="7030A0"/>
                </a:solidFill>
                <a:latin typeface="Century Gothic" panose="020B0502020202020204" pitchFamily="34" charset="0"/>
              </a:rPr>
              <a:t>ANNEXE</a:t>
            </a:r>
            <a:r>
              <a:rPr lang="fr-FR" sz="2400" dirty="0">
                <a:solidFill>
                  <a:srgbClr val="7030A0"/>
                </a:solidFill>
                <a:latin typeface="Century Gothic" panose="020B0502020202020204" pitchFamily="34" charset="0"/>
              </a:rPr>
              <a:t> - TAXE GEMAPI 2021</a:t>
            </a:r>
          </a:p>
        </p:txBody>
      </p:sp>
      <p:pic>
        <p:nvPicPr>
          <p:cNvPr id="3" name="Image 2">
            <a:extLst>
              <a:ext uri="{FF2B5EF4-FFF2-40B4-BE49-F238E27FC236}">
                <a16:creationId xmlns:a16="http://schemas.microsoft.com/office/drawing/2014/main" id="{A0842758-9E29-A3D2-7998-795A0C34941D}"/>
              </a:ext>
            </a:extLst>
          </p:cNvPr>
          <p:cNvPicPr>
            <a:picLocks noChangeAspect="1"/>
          </p:cNvPicPr>
          <p:nvPr/>
        </p:nvPicPr>
        <p:blipFill>
          <a:blip r:embed="rId3"/>
          <a:stretch>
            <a:fillRect/>
          </a:stretch>
        </p:blipFill>
        <p:spPr>
          <a:xfrm>
            <a:off x="10251004" y="6311067"/>
            <a:ext cx="1940996" cy="546933"/>
          </a:xfrm>
          <a:prstGeom prst="rect">
            <a:avLst/>
          </a:prstGeom>
        </p:spPr>
      </p:pic>
      <p:pic>
        <p:nvPicPr>
          <p:cNvPr id="4" name="Image 3">
            <a:extLst>
              <a:ext uri="{FF2B5EF4-FFF2-40B4-BE49-F238E27FC236}">
                <a16:creationId xmlns:a16="http://schemas.microsoft.com/office/drawing/2014/main" id="{1D9E6B55-1F15-DE30-2131-42AD6D07F52F}"/>
              </a:ext>
            </a:extLst>
          </p:cNvPr>
          <p:cNvPicPr>
            <a:picLocks noChangeAspect="1"/>
          </p:cNvPicPr>
          <p:nvPr/>
        </p:nvPicPr>
        <p:blipFill>
          <a:blip r:embed="rId4"/>
          <a:stretch>
            <a:fillRect/>
          </a:stretch>
        </p:blipFill>
        <p:spPr>
          <a:xfrm>
            <a:off x="348343" y="1127089"/>
            <a:ext cx="9448800" cy="5183978"/>
          </a:xfrm>
          <a:prstGeom prst="rect">
            <a:avLst/>
          </a:prstGeom>
        </p:spPr>
      </p:pic>
    </p:spTree>
    <p:extLst>
      <p:ext uri="{BB962C8B-B14F-4D97-AF65-F5344CB8AC3E}">
        <p14:creationId xmlns:p14="http://schemas.microsoft.com/office/powerpoint/2010/main" val="32765250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1262</Words>
  <Application>Microsoft Office PowerPoint</Application>
  <PresentationFormat>Grand écran</PresentationFormat>
  <Paragraphs>74</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Calibri Light</vt:lpstr>
      <vt:lpstr>Century Gothic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Grant Thornton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Adrien Serre</dc:creator>
  <cp:lastModifiedBy>Catherine GREMILLET</cp:lastModifiedBy>
  <cp:revision>1</cp:revision>
  <dcterms:created xsi:type="dcterms:W3CDTF">2022-11-11T10:15:20Z</dcterms:created>
  <dcterms:modified xsi:type="dcterms:W3CDTF">2022-11-18T11:56:20Z</dcterms:modified>
</cp:coreProperties>
</file>